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63" r:id="rId4"/>
    <p:sldId id="502" r:id="rId5"/>
    <p:sldId id="499" r:id="rId6"/>
    <p:sldId id="500" r:id="rId7"/>
    <p:sldId id="501" r:id="rId8"/>
    <p:sldId id="498" r:id="rId9"/>
    <p:sldId id="262" r:id="rId10"/>
    <p:sldId id="258" r:id="rId11"/>
    <p:sldId id="25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5"/>
    <p:restoredTop sz="94675"/>
  </p:normalViewPr>
  <p:slideViewPr>
    <p:cSldViewPr snapToGrid="0" snapToObjects="1">
      <p:cViewPr varScale="1">
        <p:scale>
          <a:sx n="84" d="100"/>
          <a:sy n="84" d="100"/>
        </p:scale>
        <p:origin x="200" y="9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tiff>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01066-E87E-4D4E-9CB3-E04C1E9771D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8EA5519-0439-8C4B-A0AB-AEE20B3DCE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EF40EFD-13E5-644D-B05C-979B963D8644}"/>
              </a:ext>
            </a:extLst>
          </p:cNvPr>
          <p:cNvSpPr>
            <a:spLocks noGrp="1"/>
          </p:cNvSpPr>
          <p:nvPr>
            <p:ph type="dt" sz="half" idx="10"/>
          </p:nvPr>
        </p:nvSpPr>
        <p:spPr/>
        <p:txBody>
          <a:bodyPr/>
          <a:lstStyle/>
          <a:p>
            <a:fld id="{EE17EA36-CCE6-954C-8FB7-B628C5658C1D}" type="datetimeFigureOut">
              <a:rPr lang="en-US" smtClean="0"/>
              <a:t>4/28/18</a:t>
            </a:fld>
            <a:endParaRPr lang="en-US"/>
          </a:p>
        </p:txBody>
      </p:sp>
      <p:sp>
        <p:nvSpPr>
          <p:cNvPr id="5" name="Footer Placeholder 4">
            <a:extLst>
              <a:ext uri="{FF2B5EF4-FFF2-40B4-BE49-F238E27FC236}">
                <a16:creationId xmlns:a16="http://schemas.microsoft.com/office/drawing/2014/main" id="{F4DEB6CF-C797-CE48-A74D-0F1C107D77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5217C4-3338-B34F-857A-99D92BE5511B}"/>
              </a:ext>
            </a:extLst>
          </p:cNvPr>
          <p:cNvSpPr>
            <a:spLocks noGrp="1"/>
          </p:cNvSpPr>
          <p:nvPr>
            <p:ph type="sldNum" sz="quarter" idx="12"/>
          </p:nvPr>
        </p:nvSpPr>
        <p:spPr/>
        <p:txBody>
          <a:bodyPr/>
          <a:lstStyle/>
          <a:p>
            <a:fld id="{4ECDE027-E8BA-0F42-B998-0E91B9AAB28A}" type="slidenum">
              <a:rPr lang="en-US" smtClean="0"/>
              <a:t>‹#›</a:t>
            </a:fld>
            <a:endParaRPr lang="en-US"/>
          </a:p>
        </p:txBody>
      </p:sp>
    </p:spTree>
    <p:extLst>
      <p:ext uri="{BB962C8B-B14F-4D97-AF65-F5344CB8AC3E}">
        <p14:creationId xmlns:p14="http://schemas.microsoft.com/office/powerpoint/2010/main" val="3290961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67526-16FA-3245-8DDD-A89983D60C0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EC361C6-FB44-5144-BACD-39542973546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2D1783-B912-FB43-85A4-D3D7CBF51E9F}"/>
              </a:ext>
            </a:extLst>
          </p:cNvPr>
          <p:cNvSpPr>
            <a:spLocks noGrp="1"/>
          </p:cNvSpPr>
          <p:nvPr>
            <p:ph type="dt" sz="half" idx="10"/>
          </p:nvPr>
        </p:nvSpPr>
        <p:spPr/>
        <p:txBody>
          <a:bodyPr/>
          <a:lstStyle/>
          <a:p>
            <a:fld id="{EE17EA36-CCE6-954C-8FB7-B628C5658C1D}" type="datetimeFigureOut">
              <a:rPr lang="en-US" smtClean="0"/>
              <a:t>4/28/18</a:t>
            </a:fld>
            <a:endParaRPr lang="en-US"/>
          </a:p>
        </p:txBody>
      </p:sp>
      <p:sp>
        <p:nvSpPr>
          <p:cNvPr id="5" name="Footer Placeholder 4">
            <a:extLst>
              <a:ext uri="{FF2B5EF4-FFF2-40B4-BE49-F238E27FC236}">
                <a16:creationId xmlns:a16="http://schemas.microsoft.com/office/drawing/2014/main" id="{D9C8A90A-2145-F84F-833C-54E42A8E41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E1BE8F-E744-AD45-BB46-F5300F3E5320}"/>
              </a:ext>
            </a:extLst>
          </p:cNvPr>
          <p:cNvSpPr>
            <a:spLocks noGrp="1"/>
          </p:cNvSpPr>
          <p:nvPr>
            <p:ph type="sldNum" sz="quarter" idx="12"/>
          </p:nvPr>
        </p:nvSpPr>
        <p:spPr/>
        <p:txBody>
          <a:bodyPr/>
          <a:lstStyle/>
          <a:p>
            <a:fld id="{4ECDE027-E8BA-0F42-B998-0E91B9AAB28A}" type="slidenum">
              <a:rPr lang="en-US" smtClean="0"/>
              <a:t>‹#›</a:t>
            </a:fld>
            <a:endParaRPr lang="en-US"/>
          </a:p>
        </p:txBody>
      </p:sp>
    </p:spTree>
    <p:extLst>
      <p:ext uri="{BB962C8B-B14F-4D97-AF65-F5344CB8AC3E}">
        <p14:creationId xmlns:p14="http://schemas.microsoft.com/office/powerpoint/2010/main" val="322286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A81746-96A2-F642-9D6E-4CE013FB94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883FAE-91BC-824F-8277-41E9D22A0A5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F6A601-70B6-8C4A-91C7-F634A6C2C460}"/>
              </a:ext>
            </a:extLst>
          </p:cNvPr>
          <p:cNvSpPr>
            <a:spLocks noGrp="1"/>
          </p:cNvSpPr>
          <p:nvPr>
            <p:ph type="dt" sz="half" idx="10"/>
          </p:nvPr>
        </p:nvSpPr>
        <p:spPr/>
        <p:txBody>
          <a:bodyPr/>
          <a:lstStyle/>
          <a:p>
            <a:fld id="{EE17EA36-CCE6-954C-8FB7-B628C5658C1D}" type="datetimeFigureOut">
              <a:rPr lang="en-US" smtClean="0"/>
              <a:t>4/28/18</a:t>
            </a:fld>
            <a:endParaRPr lang="en-US"/>
          </a:p>
        </p:txBody>
      </p:sp>
      <p:sp>
        <p:nvSpPr>
          <p:cNvPr id="5" name="Footer Placeholder 4">
            <a:extLst>
              <a:ext uri="{FF2B5EF4-FFF2-40B4-BE49-F238E27FC236}">
                <a16:creationId xmlns:a16="http://schemas.microsoft.com/office/drawing/2014/main" id="{CC241A12-0A9F-A242-90E4-422E0C83B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468D28-D758-5E48-8265-E64307BEADBC}"/>
              </a:ext>
            </a:extLst>
          </p:cNvPr>
          <p:cNvSpPr>
            <a:spLocks noGrp="1"/>
          </p:cNvSpPr>
          <p:nvPr>
            <p:ph type="sldNum" sz="quarter" idx="12"/>
          </p:nvPr>
        </p:nvSpPr>
        <p:spPr/>
        <p:txBody>
          <a:bodyPr/>
          <a:lstStyle/>
          <a:p>
            <a:fld id="{4ECDE027-E8BA-0F42-B998-0E91B9AAB28A}" type="slidenum">
              <a:rPr lang="en-US" smtClean="0"/>
              <a:t>‹#›</a:t>
            </a:fld>
            <a:endParaRPr lang="en-US"/>
          </a:p>
        </p:txBody>
      </p:sp>
    </p:spTree>
    <p:extLst>
      <p:ext uri="{BB962C8B-B14F-4D97-AF65-F5344CB8AC3E}">
        <p14:creationId xmlns:p14="http://schemas.microsoft.com/office/powerpoint/2010/main" val="2763005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F5E81-048E-B04D-B971-BF0DED867B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EA8A4E-570D-9E4D-8F75-242EC6BFB5E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82584F-F2CF-E340-9E1D-07F4F04F0DC3}"/>
              </a:ext>
            </a:extLst>
          </p:cNvPr>
          <p:cNvSpPr>
            <a:spLocks noGrp="1"/>
          </p:cNvSpPr>
          <p:nvPr>
            <p:ph type="dt" sz="half" idx="10"/>
          </p:nvPr>
        </p:nvSpPr>
        <p:spPr/>
        <p:txBody>
          <a:bodyPr/>
          <a:lstStyle/>
          <a:p>
            <a:fld id="{EE17EA36-CCE6-954C-8FB7-B628C5658C1D}" type="datetimeFigureOut">
              <a:rPr lang="en-US" smtClean="0"/>
              <a:t>4/28/18</a:t>
            </a:fld>
            <a:endParaRPr lang="en-US"/>
          </a:p>
        </p:txBody>
      </p:sp>
      <p:sp>
        <p:nvSpPr>
          <p:cNvPr id="5" name="Footer Placeholder 4">
            <a:extLst>
              <a:ext uri="{FF2B5EF4-FFF2-40B4-BE49-F238E27FC236}">
                <a16:creationId xmlns:a16="http://schemas.microsoft.com/office/drawing/2014/main" id="{62A11FF7-4540-1348-B38B-AEA653D0E8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376A11-2E81-9C4B-AC4B-0F6B35934346}"/>
              </a:ext>
            </a:extLst>
          </p:cNvPr>
          <p:cNvSpPr>
            <a:spLocks noGrp="1"/>
          </p:cNvSpPr>
          <p:nvPr>
            <p:ph type="sldNum" sz="quarter" idx="12"/>
          </p:nvPr>
        </p:nvSpPr>
        <p:spPr/>
        <p:txBody>
          <a:bodyPr/>
          <a:lstStyle/>
          <a:p>
            <a:fld id="{4ECDE027-E8BA-0F42-B998-0E91B9AAB28A}" type="slidenum">
              <a:rPr lang="en-US" smtClean="0"/>
              <a:t>‹#›</a:t>
            </a:fld>
            <a:endParaRPr lang="en-US"/>
          </a:p>
        </p:txBody>
      </p:sp>
    </p:spTree>
    <p:extLst>
      <p:ext uri="{BB962C8B-B14F-4D97-AF65-F5344CB8AC3E}">
        <p14:creationId xmlns:p14="http://schemas.microsoft.com/office/powerpoint/2010/main" val="2556337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84718-E1AF-3B4C-8858-C1382F968E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6550B8-52C1-CC48-AEB0-4D2F472959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743FFBA-90A4-F54F-8D06-5F0751CCF1CB}"/>
              </a:ext>
            </a:extLst>
          </p:cNvPr>
          <p:cNvSpPr>
            <a:spLocks noGrp="1"/>
          </p:cNvSpPr>
          <p:nvPr>
            <p:ph type="dt" sz="half" idx="10"/>
          </p:nvPr>
        </p:nvSpPr>
        <p:spPr/>
        <p:txBody>
          <a:bodyPr/>
          <a:lstStyle/>
          <a:p>
            <a:fld id="{EE17EA36-CCE6-954C-8FB7-B628C5658C1D}" type="datetimeFigureOut">
              <a:rPr lang="en-US" smtClean="0"/>
              <a:t>4/28/18</a:t>
            </a:fld>
            <a:endParaRPr lang="en-US"/>
          </a:p>
        </p:txBody>
      </p:sp>
      <p:sp>
        <p:nvSpPr>
          <p:cNvPr id="5" name="Footer Placeholder 4">
            <a:extLst>
              <a:ext uri="{FF2B5EF4-FFF2-40B4-BE49-F238E27FC236}">
                <a16:creationId xmlns:a16="http://schemas.microsoft.com/office/drawing/2014/main" id="{1FF1B938-3645-954D-B45A-003876183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E853B6-FE21-8548-B670-26663F1C5BD0}"/>
              </a:ext>
            </a:extLst>
          </p:cNvPr>
          <p:cNvSpPr>
            <a:spLocks noGrp="1"/>
          </p:cNvSpPr>
          <p:nvPr>
            <p:ph type="sldNum" sz="quarter" idx="12"/>
          </p:nvPr>
        </p:nvSpPr>
        <p:spPr/>
        <p:txBody>
          <a:bodyPr/>
          <a:lstStyle/>
          <a:p>
            <a:fld id="{4ECDE027-E8BA-0F42-B998-0E91B9AAB28A}" type="slidenum">
              <a:rPr lang="en-US" smtClean="0"/>
              <a:t>‹#›</a:t>
            </a:fld>
            <a:endParaRPr lang="en-US"/>
          </a:p>
        </p:txBody>
      </p:sp>
    </p:spTree>
    <p:extLst>
      <p:ext uri="{BB962C8B-B14F-4D97-AF65-F5344CB8AC3E}">
        <p14:creationId xmlns:p14="http://schemas.microsoft.com/office/powerpoint/2010/main" val="17701628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114C2-17A7-E641-9E55-33608C5ABCF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A586C4-26FD-1D4C-847A-5FA16B53E21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4D2733-1E8B-264F-B781-CC2D700C41C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FFDFF8-7D14-5849-A72F-565EB7D7041C}"/>
              </a:ext>
            </a:extLst>
          </p:cNvPr>
          <p:cNvSpPr>
            <a:spLocks noGrp="1"/>
          </p:cNvSpPr>
          <p:nvPr>
            <p:ph type="dt" sz="half" idx="10"/>
          </p:nvPr>
        </p:nvSpPr>
        <p:spPr/>
        <p:txBody>
          <a:bodyPr/>
          <a:lstStyle/>
          <a:p>
            <a:fld id="{EE17EA36-CCE6-954C-8FB7-B628C5658C1D}" type="datetimeFigureOut">
              <a:rPr lang="en-US" smtClean="0"/>
              <a:t>4/28/18</a:t>
            </a:fld>
            <a:endParaRPr lang="en-US"/>
          </a:p>
        </p:txBody>
      </p:sp>
      <p:sp>
        <p:nvSpPr>
          <p:cNvPr id="6" name="Footer Placeholder 5">
            <a:extLst>
              <a:ext uri="{FF2B5EF4-FFF2-40B4-BE49-F238E27FC236}">
                <a16:creationId xmlns:a16="http://schemas.microsoft.com/office/drawing/2014/main" id="{8E944C8E-3795-3047-8C87-E0FA08FC0E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2E8FAB-9A8E-AE48-898B-5CC4A786F1EC}"/>
              </a:ext>
            </a:extLst>
          </p:cNvPr>
          <p:cNvSpPr>
            <a:spLocks noGrp="1"/>
          </p:cNvSpPr>
          <p:nvPr>
            <p:ph type="sldNum" sz="quarter" idx="12"/>
          </p:nvPr>
        </p:nvSpPr>
        <p:spPr/>
        <p:txBody>
          <a:bodyPr/>
          <a:lstStyle/>
          <a:p>
            <a:fld id="{4ECDE027-E8BA-0F42-B998-0E91B9AAB28A}" type="slidenum">
              <a:rPr lang="en-US" smtClean="0"/>
              <a:t>‹#›</a:t>
            </a:fld>
            <a:endParaRPr lang="en-US"/>
          </a:p>
        </p:txBody>
      </p:sp>
    </p:spTree>
    <p:extLst>
      <p:ext uri="{BB962C8B-B14F-4D97-AF65-F5344CB8AC3E}">
        <p14:creationId xmlns:p14="http://schemas.microsoft.com/office/powerpoint/2010/main" val="259045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68465-B48E-5447-B7C8-90679930B81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407E15E-6F7D-B142-B135-C25D54D372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EBB1904-5081-AA43-A5DF-750CAED3510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29FB4DB-9885-C44E-9569-D3A16BA2C1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0152253-376D-8C43-A5B9-6C268E32369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DDCC3F-420F-104F-A72C-3D4D1C10FD12}"/>
              </a:ext>
            </a:extLst>
          </p:cNvPr>
          <p:cNvSpPr>
            <a:spLocks noGrp="1"/>
          </p:cNvSpPr>
          <p:nvPr>
            <p:ph type="dt" sz="half" idx="10"/>
          </p:nvPr>
        </p:nvSpPr>
        <p:spPr/>
        <p:txBody>
          <a:bodyPr/>
          <a:lstStyle/>
          <a:p>
            <a:fld id="{EE17EA36-CCE6-954C-8FB7-B628C5658C1D}" type="datetimeFigureOut">
              <a:rPr lang="en-US" smtClean="0"/>
              <a:t>4/28/18</a:t>
            </a:fld>
            <a:endParaRPr lang="en-US"/>
          </a:p>
        </p:txBody>
      </p:sp>
      <p:sp>
        <p:nvSpPr>
          <p:cNvPr id="8" name="Footer Placeholder 7">
            <a:extLst>
              <a:ext uri="{FF2B5EF4-FFF2-40B4-BE49-F238E27FC236}">
                <a16:creationId xmlns:a16="http://schemas.microsoft.com/office/drawing/2014/main" id="{6AFD13DD-9995-004C-878F-6C2BAB3338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427BD27-51F7-C643-BC73-B73D1B13B0D0}"/>
              </a:ext>
            </a:extLst>
          </p:cNvPr>
          <p:cNvSpPr>
            <a:spLocks noGrp="1"/>
          </p:cNvSpPr>
          <p:nvPr>
            <p:ph type="sldNum" sz="quarter" idx="12"/>
          </p:nvPr>
        </p:nvSpPr>
        <p:spPr/>
        <p:txBody>
          <a:bodyPr/>
          <a:lstStyle/>
          <a:p>
            <a:fld id="{4ECDE027-E8BA-0F42-B998-0E91B9AAB28A}" type="slidenum">
              <a:rPr lang="en-US" smtClean="0"/>
              <a:t>‹#›</a:t>
            </a:fld>
            <a:endParaRPr lang="en-US"/>
          </a:p>
        </p:txBody>
      </p:sp>
    </p:spTree>
    <p:extLst>
      <p:ext uri="{BB962C8B-B14F-4D97-AF65-F5344CB8AC3E}">
        <p14:creationId xmlns:p14="http://schemas.microsoft.com/office/powerpoint/2010/main" val="2799023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8786C-3299-864D-8F8B-1F4E162F13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14A2894-F31D-524E-8ECD-1A73DE03E4D8}"/>
              </a:ext>
            </a:extLst>
          </p:cNvPr>
          <p:cNvSpPr>
            <a:spLocks noGrp="1"/>
          </p:cNvSpPr>
          <p:nvPr>
            <p:ph type="dt" sz="half" idx="10"/>
          </p:nvPr>
        </p:nvSpPr>
        <p:spPr/>
        <p:txBody>
          <a:bodyPr/>
          <a:lstStyle/>
          <a:p>
            <a:fld id="{EE17EA36-CCE6-954C-8FB7-B628C5658C1D}" type="datetimeFigureOut">
              <a:rPr lang="en-US" smtClean="0"/>
              <a:t>4/28/18</a:t>
            </a:fld>
            <a:endParaRPr lang="en-US"/>
          </a:p>
        </p:txBody>
      </p:sp>
      <p:sp>
        <p:nvSpPr>
          <p:cNvPr id="4" name="Footer Placeholder 3">
            <a:extLst>
              <a:ext uri="{FF2B5EF4-FFF2-40B4-BE49-F238E27FC236}">
                <a16:creationId xmlns:a16="http://schemas.microsoft.com/office/drawing/2014/main" id="{43D45713-D127-EE43-866D-6B906B82020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DFABDA-545E-D44C-8417-2159C9FDE3D8}"/>
              </a:ext>
            </a:extLst>
          </p:cNvPr>
          <p:cNvSpPr>
            <a:spLocks noGrp="1"/>
          </p:cNvSpPr>
          <p:nvPr>
            <p:ph type="sldNum" sz="quarter" idx="12"/>
          </p:nvPr>
        </p:nvSpPr>
        <p:spPr/>
        <p:txBody>
          <a:bodyPr/>
          <a:lstStyle/>
          <a:p>
            <a:fld id="{4ECDE027-E8BA-0F42-B998-0E91B9AAB28A}" type="slidenum">
              <a:rPr lang="en-US" smtClean="0"/>
              <a:t>‹#›</a:t>
            </a:fld>
            <a:endParaRPr lang="en-US"/>
          </a:p>
        </p:txBody>
      </p:sp>
    </p:spTree>
    <p:extLst>
      <p:ext uri="{BB962C8B-B14F-4D97-AF65-F5344CB8AC3E}">
        <p14:creationId xmlns:p14="http://schemas.microsoft.com/office/powerpoint/2010/main" val="3491265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6EEA6E-3FFB-554D-9714-609838679C91}"/>
              </a:ext>
            </a:extLst>
          </p:cNvPr>
          <p:cNvSpPr>
            <a:spLocks noGrp="1"/>
          </p:cNvSpPr>
          <p:nvPr>
            <p:ph type="dt" sz="half" idx="10"/>
          </p:nvPr>
        </p:nvSpPr>
        <p:spPr/>
        <p:txBody>
          <a:bodyPr/>
          <a:lstStyle/>
          <a:p>
            <a:fld id="{EE17EA36-CCE6-954C-8FB7-B628C5658C1D}" type="datetimeFigureOut">
              <a:rPr lang="en-US" smtClean="0"/>
              <a:t>4/28/18</a:t>
            </a:fld>
            <a:endParaRPr lang="en-US"/>
          </a:p>
        </p:txBody>
      </p:sp>
      <p:sp>
        <p:nvSpPr>
          <p:cNvPr id="3" name="Footer Placeholder 2">
            <a:extLst>
              <a:ext uri="{FF2B5EF4-FFF2-40B4-BE49-F238E27FC236}">
                <a16:creationId xmlns:a16="http://schemas.microsoft.com/office/drawing/2014/main" id="{A68B9A00-0A7C-6648-88A0-244AC0AA8C1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CBAA92-C843-3243-B207-FEEB7E3E909A}"/>
              </a:ext>
            </a:extLst>
          </p:cNvPr>
          <p:cNvSpPr>
            <a:spLocks noGrp="1"/>
          </p:cNvSpPr>
          <p:nvPr>
            <p:ph type="sldNum" sz="quarter" idx="12"/>
          </p:nvPr>
        </p:nvSpPr>
        <p:spPr/>
        <p:txBody>
          <a:bodyPr/>
          <a:lstStyle/>
          <a:p>
            <a:fld id="{4ECDE027-E8BA-0F42-B998-0E91B9AAB28A}" type="slidenum">
              <a:rPr lang="en-US" smtClean="0"/>
              <a:t>‹#›</a:t>
            </a:fld>
            <a:endParaRPr lang="en-US"/>
          </a:p>
        </p:txBody>
      </p:sp>
    </p:spTree>
    <p:extLst>
      <p:ext uri="{BB962C8B-B14F-4D97-AF65-F5344CB8AC3E}">
        <p14:creationId xmlns:p14="http://schemas.microsoft.com/office/powerpoint/2010/main" val="2452183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FDE94-21CA-FF49-B86D-5429061C0D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17AB811-9A7F-B14A-9C39-2E0BF127131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0BF330-055F-444B-896E-09490158AB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42A9D93-5D31-6248-BC10-EA0DB20FB338}"/>
              </a:ext>
            </a:extLst>
          </p:cNvPr>
          <p:cNvSpPr>
            <a:spLocks noGrp="1"/>
          </p:cNvSpPr>
          <p:nvPr>
            <p:ph type="dt" sz="half" idx="10"/>
          </p:nvPr>
        </p:nvSpPr>
        <p:spPr/>
        <p:txBody>
          <a:bodyPr/>
          <a:lstStyle/>
          <a:p>
            <a:fld id="{EE17EA36-CCE6-954C-8FB7-B628C5658C1D}" type="datetimeFigureOut">
              <a:rPr lang="en-US" smtClean="0"/>
              <a:t>4/28/18</a:t>
            </a:fld>
            <a:endParaRPr lang="en-US"/>
          </a:p>
        </p:txBody>
      </p:sp>
      <p:sp>
        <p:nvSpPr>
          <p:cNvPr id="6" name="Footer Placeholder 5">
            <a:extLst>
              <a:ext uri="{FF2B5EF4-FFF2-40B4-BE49-F238E27FC236}">
                <a16:creationId xmlns:a16="http://schemas.microsoft.com/office/drawing/2014/main" id="{3D418B70-BE28-3E49-BF73-EE4AB82757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E0E6DD-BA36-B84C-91BC-ADC249FD82F2}"/>
              </a:ext>
            </a:extLst>
          </p:cNvPr>
          <p:cNvSpPr>
            <a:spLocks noGrp="1"/>
          </p:cNvSpPr>
          <p:nvPr>
            <p:ph type="sldNum" sz="quarter" idx="12"/>
          </p:nvPr>
        </p:nvSpPr>
        <p:spPr/>
        <p:txBody>
          <a:bodyPr/>
          <a:lstStyle/>
          <a:p>
            <a:fld id="{4ECDE027-E8BA-0F42-B998-0E91B9AAB28A}" type="slidenum">
              <a:rPr lang="en-US" smtClean="0"/>
              <a:t>‹#›</a:t>
            </a:fld>
            <a:endParaRPr lang="en-US"/>
          </a:p>
        </p:txBody>
      </p:sp>
    </p:spTree>
    <p:extLst>
      <p:ext uri="{BB962C8B-B14F-4D97-AF65-F5344CB8AC3E}">
        <p14:creationId xmlns:p14="http://schemas.microsoft.com/office/powerpoint/2010/main" val="23637322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72BEF-5927-8C4E-A98F-E556F29A52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FCA1D5-8819-C94B-AD7C-FB3343F49D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9104DC-F98B-5943-BDA2-9426475A31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A2445BE-29E1-0242-B1DB-53E885E7ACE4}"/>
              </a:ext>
            </a:extLst>
          </p:cNvPr>
          <p:cNvSpPr>
            <a:spLocks noGrp="1"/>
          </p:cNvSpPr>
          <p:nvPr>
            <p:ph type="dt" sz="half" idx="10"/>
          </p:nvPr>
        </p:nvSpPr>
        <p:spPr/>
        <p:txBody>
          <a:bodyPr/>
          <a:lstStyle/>
          <a:p>
            <a:fld id="{EE17EA36-CCE6-954C-8FB7-B628C5658C1D}" type="datetimeFigureOut">
              <a:rPr lang="en-US" smtClean="0"/>
              <a:t>4/28/18</a:t>
            </a:fld>
            <a:endParaRPr lang="en-US"/>
          </a:p>
        </p:txBody>
      </p:sp>
      <p:sp>
        <p:nvSpPr>
          <p:cNvPr id="6" name="Footer Placeholder 5">
            <a:extLst>
              <a:ext uri="{FF2B5EF4-FFF2-40B4-BE49-F238E27FC236}">
                <a16:creationId xmlns:a16="http://schemas.microsoft.com/office/drawing/2014/main" id="{9137A2C2-73B3-C944-BC2E-B9F05C5913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00EA02-6817-FD40-874E-E4C78C7E1EC0}"/>
              </a:ext>
            </a:extLst>
          </p:cNvPr>
          <p:cNvSpPr>
            <a:spLocks noGrp="1"/>
          </p:cNvSpPr>
          <p:nvPr>
            <p:ph type="sldNum" sz="quarter" idx="12"/>
          </p:nvPr>
        </p:nvSpPr>
        <p:spPr/>
        <p:txBody>
          <a:bodyPr/>
          <a:lstStyle/>
          <a:p>
            <a:fld id="{4ECDE027-E8BA-0F42-B998-0E91B9AAB28A}" type="slidenum">
              <a:rPr lang="en-US" smtClean="0"/>
              <a:t>‹#›</a:t>
            </a:fld>
            <a:endParaRPr lang="en-US"/>
          </a:p>
        </p:txBody>
      </p:sp>
    </p:spTree>
    <p:extLst>
      <p:ext uri="{BB962C8B-B14F-4D97-AF65-F5344CB8AC3E}">
        <p14:creationId xmlns:p14="http://schemas.microsoft.com/office/powerpoint/2010/main" val="37698536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A07A6D-DDFD-EC4E-B3BE-AC47238203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B1AB5BC-018D-EF43-B918-6CC72D4DCB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AA2C54-CD5B-EB44-BF9D-5E70F5A873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17EA36-CCE6-954C-8FB7-B628C5658C1D}" type="datetimeFigureOut">
              <a:rPr lang="en-US" smtClean="0"/>
              <a:t>4/28/18</a:t>
            </a:fld>
            <a:endParaRPr lang="en-US"/>
          </a:p>
        </p:txBody>
      </p:sp>
      <p:sp>
        <p:nvSpPr>
          <p:cNvPr id="5" name="Footer Placeholder 4">
            <a:extLst>
              <a:ext uri="{FF2B5EF4-FFF2-40B4-BE49-F238E27FC236}">
                <a16:creationId xmlns:a16="http://schemas.microsoft.com/office/drawing/2014/main" id="{B572A9B6-E86D-B644-9E19-25A881BB08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9CE2F09-D4D1-CB4B-A740-1DEF5CCCE2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CDE027-E8BA-0F42-B998-0E91B9AAB28A}" type="slidenum">
              <a:rPr lang="en-US" smtClean="0"/>
              <a:t>‹#›</a:t>
            </a:fld>
            <a:endParaRPr lang="en-US"/>
          </a:p>
        </p:txBody>
      </p:sp>
    </p:spTree>
    <p:extLst>
      <p:ext uri="{BB962C8B-B14F-4D97-AF65-F5344CB8AC3E}">
        <p14:creationId xmlns:p14="http://schemas.microsoft.com/office/powerpoint/2010/main" val="10568371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en.wikipedia.org/wiki/Akaike_information_criterion" TargetMode="External"/><Relationship Id="rId2" Type="http://schemas.openxmlformats.org/officeDocument/2006/relationships/hyperlink" Target="http://en.wikipedia.org/wiki/Coefficient_of_determination" TargetMode="External"/><Relationship Id="rId1" Type="http://schemas.openxmlformats.org/officeDocument/2006/relationships/slideLayout" Target="../slideLayouts/slideLayout2.xml"/><Relationship Id="rId4" Type="http://schemas.openxmlformats.org/officeDocument/2006/relationships/image" Target="../media/image1.tiff"/></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847DB-0EC2-F345-8EE2-E85E1879DBD6}"/>
              </a:ext>
            </a:extLst>
          </p:cNvPr>
          <p:cNvSpPr>
            <a:spLocks noGrp="1"/>
          </p:cNvSpPr>
          <p:nvPr>
            <p:ph type="ctrTitle"/>
          </p:nvPr>
        </p:nvSpPr>
        <p:spPr/>
        <p:txBody>
          <a:bodyPr/>
          <a:lstStyle/>
          <a:p>
            <a:r>
              <a:rPr lang="en-US" dirty="0"/>
              <a:t>Linear Regression</a:t>
            </a:r>
          </a:p>
        </p:txBody>
      </p:sp>
      <p:sp>
        <p:nvSpPr>
          <p:cNvPr id="3" name="Subtitle 2">
            <a:extLst>
              <a:ext uri="{FF2B5EF4-FFF2-40B4-BE49-F238E27FC236}">
                <a16:creationId xmlns:a16="http://schemas.microsoft.com/office/drawing/2014/main" id="{1D15D4EE-8864-F746-BCB9-9EB55FADC87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9058339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F18D0-107B-E24F-81C4-0579E73AC43A}"/>
              </a:ext>
            </a:extLst>
          </p:cNvPr>
          <p:cNvSpPr>
            <a:spLocks noGrp="1"/>
          </p:cNvSpPr>
          <p:nvPr>
            <p:ph type="title"/>
          </p:nvPr>
        </p:nvSpPr>
        <p:spPr/>
        <p:txBody>
          <a:bodyPr/>
          <a:lstStyle/>
          <a:p>
            <a:r>
              <a:rPr lang="en-US" b="1" dirty="0"/>
              <a:t>Linear Regression Pitfalls</a:t>
            </a:r>
            <a:endParaRPr lang="en-US" dirty="0"/>
          </a:p>
        </p:txBody>
      </p:sp>
      <p:sp>
        <p:nvSpPr>
          <p:cNvPr id="3" name="Content Placeholder 2">
            <a:extLst>
              <a:ext uri="{FF2B5EF4-FFF2-40B4-BE49-F238E27FC236}">
                <a16:creationId xmlns:a16="http://schemas.microsoft.com/office/drawing/2014/main" id="{01BB4A75-4646-E84C-9386-65BB88784DAF}"/>
              </a:ext>
            </a:extLst>
          </p:cNvPr>
          <p:cNvSpPr>
            <a:spLocks noGrp="1"/>
          </p:cNvSpPr>
          <p:nvPr>
            <p:ph idx="1"/>
          </p:nvPr>
        </p:nvSpPr>
        <p:spPr/>
        <p:txBody>
          <a:bodyPr>
            <a:normAutofit fontScale="92500" lnSpcReduction="20000"/>
          </a:bodyPr>
          <a:lstStyle/>
          <a:p>
            <a:r>
              <a:rPr lang="en-US" b="1" dirty="0"/>
              <a:t>Not having linear relationships</a:t>
            </a:r>
            <a:r>
              <a:rPr lang="en-US" dirty="0"/>
              <a:t>.</a:t>
            </a:r>
          </a:p>
          <a:p>
            <a:pPr marL="457200" lvl="1" indent="0">
              <a:buNone/>
            </a:pPr>
            <a:r>
              <a:rPr lang="en-US" dirty="0"/>
              <a:t>Some of the predictor variables may need to be transformed (ex., age and age-squared) or a non-linear link function may need to be used which transforms the outcome variable.</a:t>
            </a:r>
          </a:p>
          <a:p>
            <a:r>
              <a:rPr lang="en-US" b="1" dirty="0"/>
              <a:t>Having a binary (0/1) dependent variable</a:t>
            </a:r>
            <a:r>
              <a:rPr lang="en-US" dirty="0"/>
              <a:t>. </a:t>
            </a:r>
          </a:p>
          <a:p>
            <a:pPr marL="457200" lvl="1" indent="0">
              <a:buNone/>
            </a:pPr>
            <a:r>
              <a:rPr lang="en-US" dirty="0"/>
              <a:t>This violates the assumption dependent variable be normally distributed. Try logistic regression </a:t>
            </a:r>
            <a:r>
              <a:rPr lang="en-US" dirty="0" err="1"/>
              <a:t>instea</a:t>
            </a:r>
            <a:r>
              <a:rPr lang="en-US" dirty="0"/>
              <a:t>.</a:t>
            </a:r>
          </a:p>
          <a:p>
            <a:r>
              <a:rPr lang="en-US" b="1" dirty="0"/>
              <a:t>Heterogenous effects across levels of the dependent variable</a:t>
            </a:r>
            <a:r>
              <a:rPr lang="en-US" dirty="0"/>
              <a:t>.</a:t>
            </a:r>
          </a:p>
          <a:p>
            <a:pPr marL="457200" lvl="1" indent="0">
              <a:buNone/>
            </a:pPr>
            <a:r>
              <a:rPr lang="en-US" dirty="0"/>
              <a:t>OLS regression predicts average effects. If effects differ for different parts of the range of the dependent variable, the mean will be a "bad average". Consider </a:t>
            </a:r>
            <a:r>
              <a:rPr lang="en-US" i="1" dirty="0"/>
              <a:t>quantile regression</a:t>
            </a:r>
            <a:r>
              <a:rPr lang="en-US" dirty="0"/>
              <a:t>.</a:t>
            </a:r>
          </a:p>
          <a:p>
            <a:r>
              <a:rPr lang="en-US" b="1" dirty="0"/>
              <a:t>Heteroscedastic residuals</a:t>
            </a:r>
            <a:r>
              <a:rPr lang="en-US" dirty="0"/>
              <a:t>.</a:t>
            </a:r>
          </a:p>
          <a:p>
            <a:pPr marL="457200" lvl="1" indent="0">
              <a:buNone/>
            </a:pPr>
            <a:r>
              <a:rPr lang="en-US" dirty="0"/>
              <a:t>If error is not homogenous along the range of the dependent variable, …</a:t>
            </a:r>
          </a:p>
        </p:txBody>
      </p:sp>
    </p:spTree>
    <p:extLst>
      <p:ext uri="{BB962C8B-B14F-4D97-AF65-F5344CB8AC3E}">
        <p14:creationId xmlns:p14="http://schemas.microsoft.com/office/powerpoint/2010/main" val="1687918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F18D0-107B-E24F-81C4-0579E73AC43A}"/>
              </a:ext>
            </a:extLst>
          </p:cNvPr>
          <p:cNvSpPr>
            <a:spLocks noGrp="1"/>
          </p:cNvSpPr>
          <p:nvPr>
            <p:ph type="title"/>
          </p:nvPr>
        </p:nvSpPr>
        <p:spPr/>
        <p:txBody>
          <a:bodyPr/>
          <a:lstStyle/>
          <a:p>
            <a:r>
              <a:rPr lang="en-US" b="1" dirty="0"/>
              <a:t>Linear Regression Pitfalls</a:t>
            </a:r>
            <a:endParaRPr lang="en-US" dirty="0"/>
          </a:p>
        </p:txBody>
      </p:sp>
      <p:sp>
        <p:nvSpPr>
          <p:cNvPr id="3" name="Content Placeholder 2">
            <a:extLst>
              <a:ext uri="{FF2B5EF4-FFF2-40B4-BE49-F238E27FC236}">
                <a16:creationId xmlns:a16="http://schemas.microsoft.com/office/drawing/2014/main" id="{01BB4A75-4646-E84C-9386-65BB88784DAF}"/>
              </a:ext>
            </a:extLst>
          </p:cNvPr>
          <p:cNvSpPr>
            <a:spLocks noGrp="1"/>
          </p:cNvSpPr>
          <p:nvPr>
            <p:ph idx="1"/>
          </p:nvPr>
        </p:nvSpPr>
        <p:spPr/>
        <p:txBody>
          <a:bodyPr>
            <a:normAutofit fontScale="92500"/>
          </a:bodyPr>
          <a:lstStyle/>
          <a:p>
            <a:r>
              <a:rPr lang="en-US" b="1" dirty="0"/>
              <a:t>Mis-specifying the model</a:t>
            </a:r>
            <a:r>
              <a:rPr lang="en-US" dirty="0"/>
              <a:t>.</a:t>
            </a:r>
          </a:p>
          <a:p>
            <a:pPr marL="457200" lvl="1" indent="0">
              <a:buNone/>
            </a:pPr>
            <a:r>
              <a:rPr lang="en-US" dirty="0"/>
              <a:t>Significant variables are omitted or spurious but correlated variables are included.</a:t>
            </a:r>
          </a:p>
          <a:p>
            <a:r>
              <a:rPr lang="en-US" b="1" dirty="0"/>
              <a:t>Lack of sampling adequacy across feature space</a:t>
            </a:r>
            <a:r>
              <a:rPr lang="en-US" dirty="0"/>
              <a:t>.</a:t>
            </a:r>
          </a:p>
          <a:p>
            <a:pPr marL="457200" lvl="1" indent="0">
              <a:buNone/>
            </a:pPr>
            <a:r>
              <a:rPr lang="en-US" dirty="0"/>
              <a:t>Curse of dimensionality!</a:t>
            </a:r>
          </a:p>
          <a:p>
            <a:r>
              <a:rPr lang="en-US" b="1" dirty="0"/>
              <a:t>Using stepwise regression for confirmatory purposes</a:t>
            </a:r>
            <a:r>
              <a:rPr lang="en-US" dirty="0"/>
              <a:t>.</a:t>
            </a:r>
          </a:p>
          <a:p>
            <a:pPr marL="457200" lvl="1" indent="0">
              <a:buNone/>
            </a:pPr>
            <a:r>
              <a:rPr lang="en-US" dirty="0"/>
              <a:t>This leads to overfitting the data and may not generalize to future datasets. If used, it should be for exploratory research and, ideally, results should be cross-validated using a validation dataset.</a:t>
            </a:r>
          </a:p>
          <a:p>
            <a:r>
              <a:rPr lang="en-US" b="1" dirty="0"/>
              <a:t>Asserting that a regression model is true</a:t>
            </a:r>
            <a:r>
              <a:rPr lang="en-US" dirty="0"/>
              <a:t>.</a:t>
            </a:r>
          </a:p>
          <a:p>
            <a:pPr marL="457200" lvl="1" indent="0">
              <a:buNone/>
            </a:pPr>
            <a:r>
              <a:rPr lang="en-US" dirty="0"/>
              <a:t>Multiple models may generate model fit as good or better. Only compare among models to see which fits better.</a:t>
            </a:r>
          </a:p>
        </p:txBody>
      </p:sp>
    </p:spTree>
    <p:extLst>
      <p:ext uri="{BB962C8B-B14F-4D97-AF65-F5344CB8AC3E}">
        <p14:creationId xmlns:p14="http://schemas.microsoft.com/office/powerpoint/2010/main" val="174536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68E7C-7676-6E4E-855A-C07AA880FA79}"/>
              </a:ext>
            </a:extLst>
          </p:cNvPr>
          <p:cNvSpPr>
            <a:spLocks noGrp="1"/>
          </p:cNvSpPr>
          <p:nvPr>
            <p:ph type="title"/>
          </p:nvPr>
        </p:nvSpPr>
        <p:spPr/>
        <p:txBody>
          <a:bodyPr/>
          <a:lstStyle/>
          <a:p>
            <a:r>
              <a:rPr lang="en-US" dirty="0"/>
              <a:t>Simple Linear Regression</a:t>
            </a:r>
          </a:p>
        </p:txBody>
      </p:sp>
      <p:sp>
        <p:nvSpPr>
          <p:cNvPr id="3" name="Content Placeholder 2">
            <a:extLst>
              <a:ext uri="{FF2B5EF4-FFF2-40B4-BE49-F238E27FC236}">
                <a16:creationId xmlns:a16="http://schemas.microsoft.com/office/drawing/2014/main" id="{4D225EA6-5038-2248-8C69-688E9356A35E}"/>
              </a:ext>
            </a:extLst>
          </p:cNvPr>
          <p:cNvSpPr>
            <a:spLocks noGrp="1"/>
          </p:cNvSpPr>
          <p:nvPr>
            <p:ph idx="1"/>
          </p:nvPr>
        </p:nvSpPr>
        <p:spPr/>
        <p:txBody>
          <a:bodyPr/>
          <a:lstStyle/>
          <a:p>
            <a:r>
              <a:rPr lang="en-US" dirty="0"/>
              <a:t>Linear regression is one of the simplest and most commonly used modeling techniques. It makes very strong assumptions about the relationship between the predictor variables (the X) and the response (the Y). It assumes that this relationship takes the form:</a:t>
            </a:r>
          </a:p>
          <a:p>
            <a:pPr>
              <a:buNone/>
            </a:pPr>
            <a:r>
              <a:rPr lang="en-US" b="1" i="1" dirty="0"/>
              <a:t>		y = β</a:t>
            </a:r>
            <a:r>
              <a:rPr lang="en-US" b="1" i="1" baseline="-25000" dirty="0"/>
              <a:t>0</a:t>
            </a:r>
            <a:r>
              <a:rPr lang="en-US" b="1" i="1" dirty="0"/>
              <a:t> + β</a:t>
            </a:r>
            <a:r>
              <a:rPr lang="en-US" b="1" i="1" baseline="-25000" dirty="0"/>
              <a:t>1</a:t>
            </a:r>
            <a:r>
              <a:rPr lang="en-US" b="1" i="1" dirty="0"/>
              <a:t>x 	+ </a:t>
            </a:r>
            <a:r>
              <a:rPr lang="en-US" b="1" i="1" dirty="0" err="1"/>
              <a:t>ε</a:t>
            </a:r>
            <a:endParaRPr lang="en-US" b="1" i="1" dirty="0"/>
          </a:p>
          <a:p>
            <a:r>
              <a:rPr lang="en-US" b="1" i="1" dirty="0" err="1"/>
              <a:t>ε</a:t>
            </a:r>
            <a:r>
              <a:rPr lang="en-US" dirty="0"/>
              <a:t> is normally distributed errors</a:t>
            </a:r>
          </a:p>
          <a:p>
            <a:pPr lvl="1"/>
            <a:endParaRPr lang="en-US" dirty="0"/>
          </a:p>
        </p:txBody>
      </p:sp>
    </p:spTree>
    <p:extLst>
      <p:ext uri="{BB962C8B-B14F-4D97-AF65-F5344CB8AC3E}">
        <p14:creationId xmlns:p14="http://schemas.microsoft.com/office/powerpoint/2010/main" val="23431562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D06C360-4613-C54E-96BE-8E4737BE3000}"/>
              </a:ext>
            </a:extLst>
          </p:cNvPr>
          <p:cNvPicPr>
            <a:picLocks noChangeAspect="1"/>
          </p:cNvPicPr>
          <p:nvPr/>
        </p:nvPicPr>
        <p:blipFill rotWithShape="1">
          <a:blip r:embed="rId2"/>
          <a:srcRect t="5786" b="24024"/>
          <a:stretch/>
        </p:blipFill>
        <p:spPr>
          <a:xfrm>
            <a:off x="6634159" y="2392680"/>
            <a:ext cx="5118100" cy="4251960"/>
          </a:xfrm>
          <a:prstGeom prst="rect">
            <a:avLst/>
          </a:prstGeom>
        </p:spPr>
      </p:pic>
      <p:sp>
        <p:nvSpPr>
          <p:cNvPr id="10" name="Content Placeholder 9">
            <a:extLst>
              <a:ext uri="{FF2B5EF4-FFF2-40B4-BE49-F238E27FC236}">
                <a16:creationId xmlns:a16="http://schemas.microsoft.com/office/drawing/2014/main" id="{62095B9A-5168-6E4A-BED5-898507826BE0}"/>
              </a:ext>
            </a:extLst>
          </p:cNvPr>
          <p:cNvSpPr>
            <a:spLocks noGrp="1"/>
          </p:cNvSpPr>
          <p:nvPr>
            <p:ph idx="1"/>
          </p:nvPr>
        </p:nvSpPr>
        <p:spPr>
          <a:xfrm>
            <a:off x="306070" y="212725"/>
            <a:ext cx="11642090" cy="2179955"/>
          </a:xfrm>
        </p:spPr>
        <p:txBody>
          <a:bodyPr>
            <a:normAutofit lnSpcReduction="10000"/>
          </a:bodyPr>
          <a:lstStyle/>
          <a:p>
            <a:pPr marL="0" indent="0">
              <a:buNone/>
            </a:pPr>
            <a:r>
              <a:rPr lang="en-US" sz="2400" dirty="0">
                <a:latin typeface="Courier" pitchFamily="2" charset="0"/>
              </a:rPr>
              <a:t>import pandas as </a:t>
            </a:r>
            <a:r>
              <a:rPr lang="en-US" sz="2400" dirty="0" err="1">
                <a:latin typeface="Courier" pitchFamily="2" charset="0"/>
              </a:rPr>
              <a:t>pd</a:t>
            </a:r>
            <a:endParaRPr lang="en-US" sz="2400" dirty="0">
              <a:latin typeface="Courier" pitchFamily="2" charset="0"/>
            </a:endParaRPr>
          </a:p>
          <a:p>
            <a:pPr marL="0" indent="0">
              <a:buNone/>
            </a:pPr>
            <a:r>
              <a:rPr lang="en-US" sz="2400" dirty="0">
                <a:latin typeface="Courier" pitchFamily="2" charset="0"/>
              </a:rPr>
              <a:t>import </a:t>
            </a:r>
            <a:r>
              <a:rPr lang="en-US" sz="2400" dirty="0" err="1">
                <a:latin typeface="Courier" pitchFamily="2" charset="0"/>
              </a:rPr>
              <a:t>statsmodels.formula.api</a:t>
            </a:r>
            <a:r>
              <a:rPr lang="en-US" sz="2400" dirty="0">
                <a:latin typeface="Courier" pitchFamily="2" charset="0"/>
              </a:rPr>
              <a:t> as </a:t>
            </a:r>
            <a:r>
              <a:rPr lang="en-US" sz="2400" dirty="0" err="1">
                <a:latin typeface="Courier" pitchFamily="2" charset="0"/>
              </a:rPr>
              <a:t>smf</a:t>
            </a:r>
            <a:endParaRPr lang="en-US" sz="2400" dirty="0">
              <a:latin typeface="Courier" pitchFamily="2" charset="0"/>
            </a:endParaRPr>
          </a:p>
          <a:p>
            <a:pPr marL="0" indent="0">
              <a:buNone/>
            </a:pPr>
            <a:r>
              <a:rPr lang="en-US" sz="2400" dirty="0" err="1">
                <a:latin typeface="Courier" pitchFamily="2" charset="0"/>
              </a:rPr>
              <a:t>df</a:t>
            </a:r>
            <a:r>
              <a:rPr lang="en-US" sz="2400" dirty="0">
                <a:latin typeface="Courier" pitchFamily="2" charset="0"/>
              </a:rPr>
              <a:t> = </a:t>
            </a:r>
            <a:r>
              <a:rPr lang="en-US" sz="2400" dirty="0" err="1">
                <a:latin typeface="Courier" pitchFamily="2" charset="0"/>
              </a:rPr>
              <a:t>pd.read_csv</a:t>
            </a:r>
            <a:r>
              <a:rPr lang="en-US" sz="2400" dirty="0">
                <a:latin typeface="Courier" pitchFamily="2" charset="0"/>
              </a:rPr>
              <a:t>(https://</a:t>
            </a:r>
            <a:r>
              <a:rPr lang="en-US" sz="2400" dirty="0" err="1">
                <a:latin typeface="Courier" pitchFamily="2" charset="0"/>
              </a:rPr>
              <a:t>bit.ly</a:t>
            </a:r>
            <a:r>
              <a:rPr lang="en-US" sz="2400" dirty="0">
                <a:latin typeface="Courier" pitchFamily="2" charset="0"/>
              </a:rPr>
              <a:t>/2HVXWqR', </a:t>
            </a:r>
            <a:r>
              <a:rPr lang="en-US" sz="2400" dirty="0" err="1">
                <a:latin typeface="Courier" pitchFamily="2" charset="0"/>
              </a:rPr>
              <a:t>index_col</a:t>
            </a:r>
            <a:r>
              <a:rPr lang="en-US" sz="2400" dirty="0">
                <a:latin typeface="Courier" pitchFamily="2" charset="0"/>
              </a:rPr>
              <a:t>=0)</a:t>
            </a:r>
          </a:p>
          <a:p>
            <a:pPr marL="0" indent="0">
              <a:buNone/>
            </a:pPr>
            <a:r>
              <a:rPr lang="en-US" sz="2400" dirty="0" err="1">
                <a:latin typeface="Courier" pitchFamily="2" charset="0"/>
              </a:rPr>
              <a:t>est</a:t>
            </a:r>
            <a:r>
              <a:rPr lang="en-US" sz="2400" dirty="0">
                <a:latin typeface="Courier" pitchFamily="2" charset="0"/>
              </a:rPr>
              <a:t> = </a:t>
            </a:r>
            <a:r>
              <a:rPr lang="en-US" sz="2400" dirty="0" err="1">
                <a:latin typeface="Courier" pitchFamily="2" charset="0"/>
              </a:rPr>
              <a:t>smf.ols</a:t>
            </a:r>
            <a:r>
              <a:rPr lang="en-US" sz="2400" dirty="0">
                <a:latin typeface="Courier" pitchFamily="2" charset="0"/>
              </a:rPr>
              <a:t>(formula='Employed ~ GNP', data=</a:t>
            </a:r>
            <a:r>
              <a:rPr lang="en-US" sz="2400" dirty="0" err="1">
                <a:latin typeface="Courier" pitchFamily="2" charset="0"/>
              </a:rPr>
              <a:t>df</a:t>
            </a:r>
            <a:r>
              <a:rPr lang="en-US" sz="2400" dirty="0">
                <a:latin typeface="Courier" pitchFamily="2" charset="0"/>
              </a:rPr>
              <a:t>).fit()</a:t>
            </a:r>
          </a:p>
          <a:p>
            <a:pPr marL="0" indent="0">
              <a:buNone/>
            </a:pPr>
            <a:r>
              <a:rPr lang="en-US" sz="2400" dirty="0" err="1">
                <a:latin typeface="Courier" pitchFamily="2" charset="0"/>
              </a:rPr>
              <a:t>est.summary</a:t>
            </a:r>
            <a:r>
              <a:rPr lang="en-US" sz="2400" dirty="0">
                <a:latin typeface="Courier" pitchFamily="2" charset="0"/>
              </a:rPr>
              <a:t>()</a:t>
            </a:r>
          </a:p>
        </p:txBody>
      </p:sp>
      <p:pic>
        <p:nvPicPr>
          <p:cNvPr id="11" name="Picture 10">
            <a:extLst>
              <a:ext uri="{FF2B5EF4-FFF2-40B4-BE49-F238E27FC236}">
                <a16:creationId xmlns:a16="http://schemas.microsoft.com/office/drawing/2014/main" id="{B3038DF0-C3A6-0149-B162-3513DB497C8F}"/>
              </a:ext>
            </a:extLst>
          </p:cNvPr>
          <p:cNvPicPr>
            <a:picLocks noChangeAspect="1"/>
          </p:cNvPicPr>
          <p:nvPr/>
        </p:nvPicPr>
        <p:blipFill>
          <a:blip r:embed="rId3"/>
          <a:stretch>
            <a:fillRect/>
          </a:stretch>
        </p:blipFill>
        <p:spPr>
          <a:xfrm>
            <a:off x="306070" y="2392680"/>
            <a:ext cx="6132188" cy="4312920"/>
          </a:xfrm>
          <a:prstGeom prst="rect">
            <a:avLst/>
          </a:prstGeom>
        </p:spPr>
      </p:pic>
    </p:spTree>
    <p:extLst>
      <p:ext uri="{BB962C8B-B14F-4D97-AF65-F5344CB8AC3E}">
        <p14:creationId xmlns:p14="http://schemas.microsoft.com/office/powerpoint/2010/main" val="792375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C8496F6-15C9-0442-9B4A-3FF9F0E52F08}"/>
              </a:ext>
            </a:extLst>
          </p:cNvPr>
          <p:cNvGraphicFramePr>
            <a:graphicFrameLocks noGrp="1"/>
          </p:cNvGraphicFramePr>
          <p:nvPr>
            <p:ph idx="1"/>
          </p:nvPr>
        </p:nvGraphicFramePr>
        <p:xfrm>
          <a:off x="5622290" y="777625"/>
          <a:ext cx="6569710" cy="5232900"/>
        </p:xfrm>
        <a:graphic>
          <a:graphicData uri="http://schemas.openxmlformats.org/drawingml/2006/table">
            <a:tbl>
              <a:tblPr/>
              <a:tblGrid>
                <a:gridCol w="1479550">
                  <a:extLst>
                    <a:ext uri="{9D8B030D-6E8A-4147-A177-3AD203B41FA5}">
                      <a16:colId xmlns:a16="http://schemas.microsoft.com/office/drawing/2014/main" val="2399750655"/>
                    </a:ext>
                  </a:extLst>
                </a:gridCol>
                <a:gridCol w="5090160">
                  <a:extLst>
                    <a:ext uri="{9D8B030D-6E8A-4147-A177-3AD203B41FA5}">
                      <a16:colId xmlns:a16="http://schemas.microsoft.com/office/drawing/2014/main" val="588511549"/>
                    </a:ext>
                  </a:extLst>
                </a:gridCol>
              </a:tblGrid>
              <a:tr h="872150">
                <a:tc>
                  <a:txBody>
                    <a:bodyPr/>
                    <a:lstStyle/>
                    <a:p>
                      <a:r>
                        <a:rPr lang="en-US" b="1" dirty="0">
                          <a:effectLst/>
                        </a:rPr>
                        <a:t>Dep. Variable</a:t>
                      </a:r>
                    </a:p>
                  </a:txBody>
                  <a:tcPr anchor="ctr">
                    <a:lnL>
                      <a:noFill/>
                    </a:lnL>
                    <a:lnR>
                      <a:noFill/>
                    </a:lnR>
                    <a:lnT>
                      <a:noFill/>
                    </a:lnT>
                    <a:lnB>
                      <a:noFill/>
                    </a:lnB>
                  </a:tcPr>
                </a:tc>
                <a:tc>
                  <a:txBody>
                    <a:bodyPr/>
                    <a:lstStyle/>
                    <a:p>
                      <a:r>
                        <a:rPr lang="en-US" dirty="0">
                          <a:effectLst/>
                        </a:rPr>
                        <a:t>Which variable is the response in the model</a:t>
                      </a:r>
                    </a:p>
                  </a:txBody>
                  <a:tcPr anchor="ctr">
                    <a:lnL>
                      <a:noFill/>
                    </a:lnL>
                    <a:lnR>
                      <a:noFill/>
                    </a:lnR>
                    <a:lnT>
                      <a:noFill/>
                    </a:lnT>
                    <a:lnB>
                      <a:noFill/>
                    </a:lnB>
                  </a:tcPr>
                </a:tc>
                <a:extLst>
                  <a:ext uri="{0D108BD9-81ED-4DB2-BD59-A6C34878D82A}">
                    <a16:rowId xmlns:a16="http://schemas.microsoft.com/office/drawing/2014/main" val="1220079192"/>
                  </a:ext>
                </a:extLst>
              </a:tr>
              <a:tr h="872150">
                <a:tc>
                  <a:txBody>
                    <a:bodyPr/>
                    <a:lstStyle/>
                    <a:p>
                      <a:r>
                        <a:rPr lang="en-US" b="1" dirty="0">
                          <a:effectLst/>
                        </a:rPr>
                        <a:t>Model</a:t>
                      </a:r>
                    </a:p>
                  </a:txBody>
                  <a:tcPr anchor="ctr">
                    <a:lnL>
                      <a:noFill/>
                    </a:lnL>
                    <a:lnR>
                      <a:noFill/>
                    </a:lnR>
                    <a:lnT>
                      <a:noFill/>
                    </a:lnT>
                    <a:lnB>
                      <a:noFill/>
                    </a:lnB>
                  </a:tcPr>
                </a:tc>
                <a:tc>
                  <a:txBody>
                    <a:bodyPr/>
                    <a:lstStyle/>
                    <a:p>
                      <a:r>
                        <a:rPr lang="en-US" dirty="0">
                          <a:effectLst/>
                        </a:rPr>
                        <a:t>What model you are using in the fit</a:t>
                      </a:r>
                    </a:p>
                  </a:txBody>
                  <a:tcPr anchor="ctr">
                    <a:lnL>
                      <a:noFill/>
                    </a:lnL>
                    <a:lnR>
                      <a:noFill/>
                    </a:lnR>
                    <a:lnT>
                      <a:noFill/>
                    </a:lnT>
                    <a:lnB>
                      <a:noFill/>
                    </a:lnB>
                  </a:tcPr>
                </a:tc>
                <a:extLst>
                  <a:ext uri="{0D108BD9-81ED-4DB2-BD59-A6C34878D82A}">
                    <a16:rowId xmlns:a16="http://schemas.microsoft.com/office/drawing/2014/main" val="604671865"/>
                  </a:ext>
                </a:extLst>
              </a:tr>
              <a:tr h="872150">
                <a:tc>
                  <a:txBody>
                    <a:bodyPr/>
                    <a:lstStyle/>
                    <a:p>
                      <a:r>
                        <a:rPr lang="en-US" b="1" dirty="0">
                          <a:effectLst/>
                        </a:rPr>
                        <a:t>Method</a:t>
                      </a:r>
                    </a:p>
                  </a:txBody>
                  <a:tcPr anchor="ctr">
                    <a:lnL>
                      <a:noFill/>
                    </a:lnL>
                    <a:lnR>
                      <a:noFill/>
                    </a:lnR>
                    <a:lnT>
                      <a:noFill/>
                    </a:lnT>
                    <a:lnB>
                      <a:noFill/>
                    </a:lnB>
                  </a:tcPr>
                </a:tc>
                <a:tc>
                  <a:txBody>
                    <a:bodyPr/>
                    <a:lstStyle/>
                    <a:p>
                      <a:r>
                        <a:rPr lang="en-US">
                          <a:effectLst/>
                        </a:rPr>
                        <a:t>How the parameters of the model were calculated</a:t>
                      </a:r>
                    </a:p>
                  </a:txBody>
                  <a:tcPr anchor="ctr">
                    <a:lnL>
                      <a:noFill/>
                    </a:lnL>
                    <a:lnR>
                      <a:noFill/>
                    </a:lnR>
                    <a:lnT>
                      <a:noFill/>
                    </a:lnT>
                    <a:lnB>
                      <a:noFill/>
                    </a:lnB>
                  </a:tcPr>
                </a:tc>
                <a:extLst>
                  <a:ext uri="{0D108BD9-81ED-4DB2-BD59-A6C34878D82A}">
                    <a16:rowId xmlns:a16="http://schemas.microsoft.com/office/drawing/2014/main" val="2573829235"/>
                  </a:ext>
                </a:extLst>
              </a:tr>
              <a:tr h="872150">
                <a:tc>
                  <a:txBody>
                    <a:bodyPr/>
                    <a:lstStyle/>
                    <a:p>
                      <a:r>
                        <a:rPr lang="en-US" b="1">
                          <a:effectLst/>
                        </a:rPr>
                        <a:t>No. Observations</a:t>
                      </a:r>
                    </a:p>
                  </a:txBody>
                  <a:tcPr anchor="ctr">
                    <a:lnL>
                      <a:noFill/>
                    </a:lnL>
                    <a:lnR>
                      <a:noFill/>
                    </a:lnR>
                    <a:lnT>
                      <a:noFill/>
                    </a:lnT>
                    <a:lnB>
                      <a:noFill/>
                    </a:lnB>
                  </a:tcPr>
                </a:tc>
                <a:tc>
                  <a:txBody>
                    <a:bodyPr/>
                    <a:lstStyle/>
                    <a:p>
                      <a:r>
                        <a:rPr lang="en-US">
                          <a:effectLst/>
                        </a:rPr>
                        <a:t>The number of observations (examples)</a:t>
                      </a:r>
                    </a:p>
                  </a:txBody>
                  <a:tcPr anchor="ctr">
                    <a:lnL>
                      <a:noFill/>
                    </a:lnL>
                    <a:lnR>
                      <a:noFill/>
                    </a:lnR>
                    <a:lnT>
                      <a:noFill/>
                    </a:lnT>
                    <a:lnB>
                      <a:noFill/>
                    </a:lnB>
                  </a:tcPr>
                </a:tc>
                <a:extLst>
                  <a:ext uri="{0D108BD9-81ED-4DB2-BD59-A6C34878D82A}">
                    <a16:rowId xmlns:a16="http://schemas.microsoft.com/office/drawing/2014/main" val="3500324728"/>
                  </a:ext>
                </a:extLst>
              </a:tr>
              <a:tr h="872150">
                <a:tc>
                  <a:txBody>
                    <a:bodyPr/>
                    <a:lstStyle/>
                    <a:p>
                      <a:r>
                        <a:rPr lang="en-US" b="1">
                          <a:effectLst/>
                        </a:rPr>
                        <a:t>DF Residuals</a:t>
                      </a:r>
                    </a:p>
                  </a:txBody>
                  <a:tcPr anchor="ctr">
                    <a:lnL>
                      <a:noFill/>
                    </a:lnL>
                    <a:lnR>
                      <a:noFill/>
                    </a:lnR>
                    <a:lnT>
                      <a:noFill/>
                    </a:lnT>
                    <a:lnB>
                      <a:noFill/>
                    </a:lnB>
                  </a:tcPr>
                </a:tc>
                <a:tc>
                  <a:txBody>
                    <a:bodyPr/>
                    <a:lstStyle/>
                    <a:p>
                      <a:r>
                        <a:rPr lang="en-US">
                          <a:effectLst/>
                        </a:rPr>
                        <a:t>Degrees of freedom of the residuals. Number of observations - number of parameters</a:t>
                      </a:r>
                    </a:p>
                  </a:txBody>
                  <a:tcPr anchor="ctr">
                    <a:lnL>
                      <a:noFill/>
                    </a:lnL>
                    <a:lnR>
                      <a:noFill/>
                    </a:lnR>
                    <a:lnT>
                      <a:noFill/>
                    </a:lnT>
                    <a:lnB>
                      <a:noFill/>
                    </a:lnB>
                  </a:tcPr>
                </a:tc>
                <a:extLst>
                  <a:ext uri="{0D108BD9-81ED-4DB2-BD59-A6C34878D82A}">
                    <a16:rowId xmlns:a16="http://schemas.microsoft.com/office/drawing/2014/main" val="3681713069"/>
                  </a:ext>
                </a:extLst>
              </a:tr>
              <a:tr h="872150">
                <a:tc>
                  <a:txBody>
                    <a:bodyPr/>
                    <a:lstStyle/>
                    <a:p>
                      <a:r>
                        <a:rPr lang="en-US" b="1" dirty="0">
                          <a:effectLst/>
                        </a:rPr>
                        <a:t>DF Model</a:t>
                      </a:r>
                    </a:p>
                  </a:txBody>
                  <a:tcPr anchor="ctr">
                    <a:lnL>
                      <a:noFill/>
                    </a:lnL>
                    <a:lnR>
                      <a:noFill/>
                    </a:lnR>
                    <a:lnT>
                      <a:noFill/>
                    </a:lnT>
                    <a:lnB>
                      <a:noFill/>
                    </a:lnB>
                  </a:tcPr>
                </a:tc>
                <a:tc>
                  <a:txBody>
                    <a:bodyPr/>
                    <a:lstStyle/>
                    <a:p>
                      <a:r>
                        <a:rPr lang="en-US" dirty="0">
                          <a:effectLst/>
                        </a:rPr>
                        <a:t>Number of parameters in the model (not including the constant term if present)</a:t>
                      </a:r>
                    </a:p>
                  </a:txBody>
                  <a:tcPr anchor="ctr">
                    <a:lnL>
                      <a:noFill/>
                    </a:lnL>
                    <a:lnR>
                      <a:noFill/>
                    </a:lnR>
                    <a:lnT>
                      <a:noFill/>
                    </a:lnT>
                    <a:lnB>
                      <a:noFill/>
                    </a:lnB>
                  </a:tcPr>
                </a:tc>
                <a:extLst>
                  <a:ext uri="{0D108BD9-81ED-4DB2-BD59-A6C34878D82A}">
                    <a16:rowId xmlns:a16="http://schemas.microsoft.com/office/drawing/2014/main" val="3230661446"/>
                  </a:ext>
                </a:extLst>
              </a:tr>
            </a:tbl>
          </a:graphicData>
        </a:graphic>
      </p:graphicFrame>
      <p:pic>
        <p:nvPicPr>
          <p:cNvPr id="7" name="Picture 6">
            <a:extLst>
              <a:ext uri="{FF2B5EF4-FFF2-40B4-BE49-F238E27FC236}">
                <a16:creationId xmlns:a16="http://schemas.microsoft.com/office/drawing/2014/main" id="{0D06C360-4613-C54E-96BE-8E4737BE3000}"/>
              </a:ext>
            </a:extLst>
          </p:cNvPr>
          <p:cNvPicPr>
            <a:picLocks noChangeAspect="1"/>
          </p:cNvPicPr>
          <p:nvPr/>
        </p:nvPicPr>
        <p:blipFill>
          <a:blip r:embed="rId2"/>
          <a:stretch>
            <a:fillRect/>
          </a:stretch>
        </p:blipFill>
        <p:spPr>
          <a:xfrm>
            <a:off x="351790" y="365125"/>
            <a:ext cx="5118100" cy="6057900"/>
          </a:xfrm>
          <a:prstGeom prst="rect">
            <a:avLst/>
          </a:prstGeom>
        </p:spPr>
      </p:pic>
    </p:spTree>
    <p:extLst>
      <p:ext uri="{BB962C8B-B14F-4D97-AF65-F5344CB8AC3E}">
        <p14:creationId xmlns:p14="http://schemas.microsoft.com/office/powerpoint/2010/main" val="1098153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C8496F6-15C9-0442-9B4A-3FF9F0E52F08}"/>
              </a:ext>
            </a:extLst>
          </p:cNvPr>
          <p:cNvGraphicFramePr>
            <a:graphicFrameLocks noGrp="1"/>
          </p:cNvGraphicFramePr>
          <p:nvPr>
            <p:ph idx="1"/>
            <p:extLst>
              <p:ext uri="{D42A27DB-BD31-4B8C-83A1-F6EECF244321}">
                <p14:modId xmlns:p14="http://schemas.microsoft.com/office/powerpoint/2010/main" val="2924660488"/>
              </p:ext>
            </p:extLst>
          </p:nvPr>
        </p:nvGraphicFramePr>
        <p:xfrm>
          <a:off x="5622290" y="777625"/>
          <a:ext cx="6569710" cy="5444150"/>
        </p:xfrm>
        <a:graphic>
          <a:graphicData uri="http://schemas.openxmlformats.org/drawingml/2006/table">
            <a:tbl>
              <a:tblPr/>
              <a:tblGrid>
                <a:gridCol w="1479550">
                  <a:extLst>
                    <a:ext uri="{9D8B030D-6E8A-4147-A177-3AD203B41FA5}">
                      <a16:colId xmlns:a16="http://schemas.microsoft.com/office/drawing/2014/main" val="2399750655"/>
                    </a:ext>
                  </a:extLst>
                </a:gridCol>
                <a:gridCol w="5090160">
                  <a:extLst>
                    <a:ext uri="{9D8B030D-6E8A-4147-A177-3AD203B41FA5}">
                      <a16:colId xmlns:a16="http://schemas.microsoft.com/office/drawing/2014/main" val="588511549"/>
                    </a:ext>
                  </a:extLst>
                </a:gridCol>
              </a:tblGrid>
              <a:tr h="872150">
                <a:tc>
                  <a:txBody>
                    <a:bodyPr/>
                    <a:lstStyle/>
                    <a:p>
                      <a:r>
                        <a:rPr lang="en-US" b="1">
                          <a:effectLst/>
                        </a:rPr>
                        <a:t>R-squared</a:t>
                      </a:r>
                    </a:p>
                  </a:txBody>
                  <a:tcPr anchor="ctr">
                    <a:lnL>
                      <a:noFill/>
                    </a:lnL>
                    <a:lnR>
                      <a:noFill/>
                    </a:lnR>
                    <a:lnT>
                      <a:noFill/>
                    </a:lnT>
                    <a:lnB>
                      <a:noFill/>
                    </a:lnB>
                  </a:tcPr>
                </a:tc>
                <a:tc>
                  <a:txBody>
                    <a:bodyPr/>
                    <a:lstStyle/>
                    <a:p>
                      <a:r>
                        <a:rPr lang="en-US">
                          <a:effectLst/>
                        </a:rPr>
                        <a:t>The </a:t>
                      </a:r>
                      <a:r>
                        <a:rPr lang="en-US" u="none" strike="noStrike">
                          <a:solidFill>
                            <a:srgbClr val="2D8FE2"/>
                          </a:solidFill>
                          <a:effectLst/>
                          <a:hlinkClick r:id="rId2"/>
                        </a:rPr>
                        <a:t>coefficient of determination</a:t>
                      </a:r>
                      <a:r>
                        <a:rPr lang="en-US">
                          <a:effectLst/>
                        </a:rPr>
                        <a:t>. A statistical measure of how well the regression line approximates the real data points</a:t>
                      </a:r>
                    </a:p>
                  </a:txBody>
                  <a:tcPr anchor="ctr">
                    <a:lnL>
                      <a:noFill/>
                    </a:lnL>
                    <a:lnR>
                      <a:noFill/>
                    </a:lnR>
                    <a:lnT>
                      <a:noFill/>
                    </a:lnT>
                    <a:lnB>
                      <a:noFill/>
                    </a:lnB>
                  </a:tcPr>
                </a:tc>
                <a:extLst>
                  <a:ext uri="{0D108BD9-81ED-4DB2-BD59-A6C34878D82A}">
                    <a16:rowId xmlns:a16="http://schemas.microsoft.com/office/drawing/2014/main" val="1220079192"/>
                  </a:ext>
                </a:extLst>
              </a:tr>
              <a:tr h="872150">
                <a:tc>
                  <a:txBody>
                    <a:bodyPr/>
                    <a:lstStyle/>
                    <a:p>
                      <a:r>
                        <a:rPr lang="en-US" b="1">
                          <a:effectLst/>
                        </a:rPr>
                        <a:t>Adj. R-squared</a:t>
                      </a:r>
                    </a:p>
                  </a:txBody>
                  <a:tcPr anchor="ctr">
                    <a:lnL>
                      <a:noFill/>
                    </a:lnL>
                    <a:lnR>
                      <a:noFill/>
                    </a:lnR>
                    <a:lnT>
                      <a:noFill/>
                    </a:lnT>
                    <a:lnB>
                      <a:noFill/>
                    </a:lnB>
                  </a:tcPr>
                </a:tc>
                <a:tc>
                  <a:txBody>
                    <a:bodyPr/>
                    <a:lstStyle/>
                    <a:p>
                      <a:r>
                        <a:rPr lang="en-US" dirty="0">
                          <a:effectLst/>
                        </a:rPr>
                        <a:t>The above value adjusted based on the number of observations and the degrees-of-freedom of the residuals</a:t>
                      </a:r>
                    </a:p>
                  </a:txBody>
                  <a:tcPr anchor="ctr">
                    <a:lnL>
                      <a:noFill/>
                    </a:lnL>
                    <a:lnR>
                      <a:noFill/>
                    </a:lnR>
                    <a:lnT>
                      <a:noFill/>
                    </a:lnT>
                    <a:lnB>
                      <a:noFill/>
                    </a:lnB>
                  </a:tcPr>
                </a:tc>
                <a:extLst>
                  <a:ext uri="{0D108BD9-81ED-4DB2-BD59-A6C34878D82A}">
                    <a16:rowId xmlns:a16="http://schemas.microsoft.com/office/drawing/2014/main" val="604671865"/>
                  </a:ext>
                </a:extLst>
              </a:tr>
              <a:tr h="872150">
                <a:tc>
                  <a:txBody>
                    <a:bodyPr/>
                    <a:lstStyle/>
                    <a:p>
                      <a:r>
                        <a:rPr lang="en-US" b="1">
                          <a:effectLst/>
                        </a:rPr>
                        <a:t>F-statistic</a:t>
                      </a:r>
                    </a:p>
                  </a:txBody>
                  <a:tcPr anchor="ctr">
                    <a:lnL>
                      <a:noFill/>
                    </a:lnL>
                    <a:lnR>
                      <a:noFill/>
                    </a:lnR>
                    <a:lnT>
                      <a:noFill/>
                    </a:lnT>
                    <a:lnB>
                      <a:noFill/>
                    </a:lnB>
                  </a:tcPr>
                </a:tc>
                <a:tc>
                  <a:txBody>
                    <a:bodyPr/>
                    <a:lstStyle/>
                    <a:p>
                      <a:r>
                        <a:rPr lang="en-US">
                          <a:effectLst/>
                        </a:rPr>
                        <a:t>A measure how significant the fit is. The mean squared error of the model divided by the mean squared error of the residuals</a:t>
                      </a:r>
                    </a:p>
                  </a:txBody>
                  <a:tcPr anchor="ctr">
                    <a:lnL>
                      <a:noFill/>
                    </a:lnL>
                    <a:lnR>
                      <a:noFill/>
                    </a:lnR>
                    <a:lnT>
                      <a:noFill/>
                    </a:lnT>
                    <a:lnB>
                      <a:noFill/>
                    </a:lnB>
                  </a:tcPr>
                </a:tc>
                <a:extLst>
                  <a:ext uri="{0D108BD9-81ED-4DB2-BD59-A6C34878D82A}">
                    <a16:rowId xmlns:a16="http://schemas.microsoft.com/office/drawing/2014/main" val="2573829235"/>
                  </a:ext>
                </a:extLst>
              </a:tr>
              <a:tr h="872150">
                <a:tc>
                  <a:txBody>
                    <a:bodyPr/>
                    <a:lstStyle/>
                    <a:p>
                      <a:r>
                        <a:rPr lang="en-US" b="1">
                          <a:effectLst/>
                        </a:rPr>
                        <a:t>Prob (F-statistic)</a:t>
                      </a:r>
                    </a:p>
                  </a:txBody>
                  <a:tcPr anchor="ctr">
                    <a:lnL>
                      <a:noFill/>
                    </a:lnL>
                    <a:lnR>
                      <a:noFill/>
                    </a:lnR>
                    <a:lnT>
                      <a:noFill/>
                    </a:lnT>
                    <a:lnB>
                      <a:noFill/>
                    </a:lnB>
                  </a:tcPr>
                </a:tc>
                <a:tc>
                  <a:txBody>
                    <a:bodyPr/>
                    <a:lstStyle/>
                    <a:p>
                      <a:r>
                        <a:rPr lang="en-US">
                          <a:effectLst/>
                        </a:rPr>
                        <a:t>The probability that you would get the above statistic, given the null hypothesis that they are unrelated</a:t>
                      </a:r>
                    </a:p>
                  </a:txBody>
                  <a:tcPr anchor="ctr">
                    <a:lnL>
                      <a:noFill/>
                    </a:lnL>
                    <a:lnR>
                      <a:noFill/>
                    </a:lnR>
                    <a:lnT>
                      <a:noFill/>
                    </a:lnT>
                    <a:lnB>
                      <a:noFill/>
                    </a:lnB>
                  </a:tcPr>
                </a:tc>
                <a:extLst>
                  <a:ext uri="{0D108BD9-81ED-4DB2-BD59-A6C34878D82A}">
                    <a16:rowId xmlns:a16="http://schemas.microsoft.com/office/drawing/2014/main" val="3500324728"/>
                  </a:ext>
                </a:extLst>
              </a:tr>
              <a:tr h="872150">
                <a:tc>
                  <a:txBody>
                    <a:bodyPr/>
                    <a:lstStyle/>
                    <a:p>
                      <a:r>
                        <a:rPr lang="en-US" b="1">
                          <a:effectLst/>
                        </a:rPr>
                        <a:t>Log-likelihood</a:t>
                      </a:r>
                    </a:p>
                  </a:txBody>
                  <a:tcPr anchor="ctr">
                    <a:lnL>
                      <a:noFill/>
                    </a:lnL>
                    <a:lnR>
                      <a:noFill/>
                    </a:lnR>
                    <a:lnT>
                      <a:noFill/>
                    </a:lnT>
                    <a:lnB>
                      <a:noFill/>
                    </a:lnB>
                  </a:tcPr>
                </a:tc>
                <a:tc>
                  <a:txBody>
                    <a:bodyPr/>
                    <a:lstStyle/>
                    <a:p>
                      <a:r>
                        <a:rPr lang="en-US">
                          <a:effectLst/>
                        </a:rPr>
                        <a:t>The log of the likelihood function.</a:t>
                      </a:r>
                    </a:p>
                  </a:txBody>
                  <a:tcPr anchor="ctr">
                    <a:lnL>
                      <a:noFill/>
                    </a:lnL>
                    <a:lnR>
                      <a:noFill/>
                    </a:lnR>
                    <a:lnT>
                      <a:noFill/>
                    </a:lnT>
                    <a:lnB>
                      <a:noFill/>
                    </a:lnB>
                  </a:tcPr>
                </a:tc>
                <a:extLst>
                  <a:ext uri="{0D108BD9-81ED-4DB2-BD59-A6C34878D82A}">
                    <a16:rowId xmlns:a16="http://schemas.microsoft.com/office/drawing/2014/main" val="3681713069"/>
                  </a:ext>
                </a:extLst>
              </a:tr>
              <a:tr h="872150">
                <a:tc>
                  <a:txBody>
                    <a:bodyPr/>
                    <a:lstStyle/>
                    <a:p>
                      <a:r>
                        <a:rPr lang="en-US" b="1" dirty="0">
                          <a:effectLst/>
                        </a:rPr>
                        <a:t>AIC</a:t>
                      </a:r>
                    </a:p>
                  </a:txBody>
                  <a:tcPr anchor="ctr">
                    <a:lnL>
                      <a:noFill/>
                    </a:lnL>
                    <a:lnR>
                      <a:noFill/>
                    </a:lnR>
                    <a:lnT>
                      <a:noFill/>
                    </a:lnT>
                    <a:lnB>
                      <a:noFill/>
                    </a:lnB>
                  </a:tcPr>
                </a:tc>
                <a:tc>
                  <a:txBody>
                    <a:bodyPr/>
                    <a:lstStyle/>
                    <a:p>
                      <a:r>
                        <a:rPr lang="en-US" dirty="0">
                          <a:effectLst/>
                        </a:rPr>
                        <a:t>The </a:t>
                      </a:r>
                      <a:r>
                        <a:rPr lang="en-US" u="none" strike="noStrike" dirty="0">
                          <a:solidFill>
                            <a:srgbClr val="2D8FE2"/>
                          </a:solidFill>
                          <a:effectLst/>
                          <a:hlinkClick r:id="rId3"/>
                        </a:rPr>
                        <a:t>Akaike Information Criterion</a:t>
                      </a:r>
                      <a:r>
                        <a:rPr lang="en-US" dirty="0">
                          <a:effectLst/>
                        </a:rPr>
                        <a:t>. Adjusts the log-likelihood based on the number of observations and the complexity of the model.</a:t>
                      </a:r>
                    </a:p>
                  </a:txBody>
                  <a:tcPr anchor="ctr">
                    <a:lnL>
                      <a:noFill/>
                    </a:lnL>
                    <a:lnR>
                      <a:noFill/>
                    </a:lnR>
                    <a:lnT>
                      <a:noFill/>
                    </a:lnT>
                    <a:lnB>
                      <a:noFill/>
                    </a:lnB>
                  </a:tcPr>
                </a:tc>
                <a:extLst>
                  <a:ext uri="{0D108BD9-81ED-4DB2-BD59-A6C34878D82A}">
                    <a16:rowId xmlns:a16="http://schemas.microsoft.com/office/drawing/2014/main" val="3230661446"/>
                  </a:ext>
                </a:extLst>
              </a:tr>
            </a:tbl>
          </a:graphicData>
        </a:graphic>
      </p:graphicFrame>
      <p:pic>
        <p:nvPicPr>
          <p:cNvPr id="7" name="Picture 6">
            <a:extLst>
              <a:ext uri="{FF2B5EF4-FFF2-40B4-BE49-F238E27FC236}">
                <a16:creationId xmlns:a16="http://schemas.microsoft.com/office/drawing/2014/main" id="{0D06C360-4613-C54E-96BE-8E4737BE3000}"/>
              </a:ext>
            </a:extLst>
          </p:cNvPr>
          <p:cNvPicPr>
            <a:picLocks noChangeAspect="1"/>
          </p:cNvPicPr>
          <p:nvPr/>
        </p:nvPicPr>
        <p:blipFill>
          <a:blip r:embed="rId4"/>
          <a:stretch>
            <a:fillRect/>
          </a:stretch>
        </p:blipFill>
        <p:spPr>
          <a:xfrm>
            <a:off x="351790" y="365125"/>
            <a:ext cx="5118100" cy="6057900"/>
          </a:xfrm>
          <a:prstGeom prst="rect">
            <a:avLst/>
          </a:prstGeom>
        </p:spPr>
      </p:pic>
    </p:spTree>
    <p:extLst>
      <p:ext uri="{BB962C8B-B14F-4D97-AF65-F5344CB8AC3E}">
        <p14:creationId xmlns:p14="http://schemas.microsoft.com/office/powerpoint/2010/main" val="3545850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C8496F6-15C9-0442-9B4A-3FF9F0E52F08}"/>
              </a:ext>
            </a:extLst>
          </p:cNvPr>
          <p:cNvGraphicFramePr>
            <a:graphicFrameLocks noGrp="1"/>
          </p:cNvGraphicFramePr>
          <p:nvPr>
            <p:ph idx="1"/>
            <p:extLst>
              <p:ext uri="{D42A27DB-BD31-4B8C-83A1-F6EECF244321}">
                <p14:modId xmlns:p14="http://schemas.microsoft.com/office/powerpoint/2010/main" val="2094337304"/>
              </p:ext>
            </p:extLst>
          </p:nvPr>
        </p:nvGraphicFramePr>
        <p:xfrm>
          <a:off x="5622290" y="777625"/>
          <a:ext cx="6569710" cy="5036140"/>
        </p:xfrm>
        <a:graphic>
          <a:graphicData uri="http://schemas.openxmlformats.org/drawingml/2006/table">
            <a:tbl>
              <a:tblPr/>
              <a:tblGrid>
                <a:gridCol w="1479550">
                  <a:extLst>
                    <a:ext uri="{9D8B030D-6E8A-4147-A177-3AD203B41FA5}">
                      <a16:colId xmlns:a16="http://schemas.microsoft.com/office/drawing/2014/main" val="2399750655"/>
                    </a:ext>
                  </a:extLst>
                </a:gridCol>
                <a:gridCol w="5090160">
                  <a:extLst>
                    <a:ext uri="{9D8B030D-6E8A-4147-A177-3AD203B41FA5}">
                      <a16:colId xmlns:a16="http://schemas.microsoft.com/office/drawing/2014/main" val="588511549"/>
                    </a:ext>
                  </a:extLst>
                </a:gridCol>
              </a:tblGrid>
              <a:tr h="872150">
                <a:tc>
                  <a:txBody>
                    <a:bodyPr/>
                    <a:lstStyle/>
                    <a:p>
                      <a:r>
                        <a:rPr lang="en-US" b="1">
                          <a:effectLst/>
                        </a:rPr>
                        <a:t>coef</a:t>
                      </a:r>
                    </a:p>
                  </a:txBody>
                  <a:tcPr anchor="ctr">
                    <a:lnL>
                      <a:noFill/>
                    </a:lnL>
                    <a:lnR>
                      <a:noFill/>
                    </a:lnR>
                    <a:lnT>
                      <a:noFill/>
                    </a:lnT>
                    <a:lnB>
                      <a:noFill/>
                    </a:lnB>
                  </a:tcPr>
                </a:tc>
                <a:tc>
                  <a:txBody>
                    <a:bodyPr/>
                    <a:lstStyle/>
                    <a:p>
                      <a:r>
                        <a:rPr lang="en-US" dirty="0">
                          <a:effectLst/>
                        </a:rPr>
                        <a:t>The estimated value of the coefficient</a:t>
                      </a:r>
                    </a:p>
                  </a:txBody>
                  <a:tcPr anchor="ctr">
                    <a:lnL>
                      <a:noFill/>
                    </a:lnL>
                    <a:lnR>
                      <a:noFill/>
                    </a:lnR>
                    <a:lnT>
                      <a:noFill/>
                    </a:lnT>
                    <a:lnB>
                      <a:noFill/>
                    </a:lnB>
                  </a:tcPr>
                </a:tc>
                <a:extLst>
                  <a:ext uri="{0D108BD9-81ED-4DB2-BD59-A6C34878D82A}">
                    <a16:rowId xmlns:a16="http://schemas.microsoft.com/office/drawing/2014/main" val="1220079192"/>
                  </a:ext>
                </a:extLst>
              </a:tr>
              <a:tr h="872150">
                <a:tc>
                  <a:txBody>
                    <a:bodyPr/>
                    <a:lstStyle/>
                    <a:p>
                      <a:r>
                        <a:rPr lang="en-US" b="1" dirty="0" err="1">
                          <a:effectLst/>
                        </a:rPr>
                        <a:t>std</a:t>
                      </a:r>
                      <a:r>
                        <a:rPr lang="en-US" b="1" dirty="0">
                          <a:effectLst/>
                        </a:rPr>
                        <a:t> err</a:t>
                      </a:r>
                    </a:p>
                  </a:txBody>
                  <a:tcPr anchor="ctr">
                    <a:lnL>
                      <a:noFill/>
                    </a:lnL>
                    <a:lnR>
                      <a:noFill/>
                    </a:lnR>
                    <a:lnT>
                      <a:noFill/>
                    </a:lnT>
                    <a:lnB>
                      <a:noFill/>
                    </a:lnB>
                  </a:tcPr>
                </a:tc>
                <a:tc>
                  <a:txBody>
                    <a:bodyPr/>
                    <a:lstStyle/>
                    <a:p>
                      <a:r>
                        <a:rPr lang="en-US">
                          <a:effectLst/>
                        </a:rPr>
                        <a:t>The basic standard error of the estimate of the coefficient. More sophisticated errors are also available.</a:t>
                      </a:r>
                    </a:p>
                  </a:txBody>
                  <a:tcPr anchor="ctr">
                    <a:lnL>
                      <a:noFill/>
                    </a:lnL>
                    <a:lnR>
                      <a:noFill/>
                    </a:lnR>
                    <a:lnT>
                      <a:noFill/>
                    </a:lnT>
                    <a:lnB>
                      <a:noFill/>
                    </a:lnB>
                  </a:tcPr>
                </a:tc>
                <a:extLst>
                  <a:ext uri="{0D108BD9-81ED-4DB2-BD59-A6C34878D82A}">
                    <a16:rowId xmlns:a16="http://schemas.microsoft.com/office/drawing/2014/main" val="604671865"/>
                  </a:ext>
                </a:extLst>
              </a:tr>
              <a:tr h="872150">
                <a:tc>
                  <a:txBody>
                    <a:bodyPr/>
                    <a:lstStyle/>
                    <a:p>
                      <a:r>
                        <a:rPr lang="en-US" b="1" dirty="0">
                          <a:effectLst/>
                        </a:rPr>
                        <a:t>t</a:t>
                      </a:r>
                    </a:p>
                  </a:txBody>
                  <a:tcPr anchor="ctr">
                    <a:lnL>
                      <a:noFill/>
                    </a:lnL>
                    <a:lnR>
                      <a:noFill/>
                    </a:lnR>
                    <a:lnT>
                      <a:noFill/>
                    </a:lnT>
                    <a:lnB>
                      <a:noFill/>
                    </a:lnB>
                  </a:tcPr>
                </a:tc>
                <a:tc>
                  <a:txBody>
                    <a:bodyPr/>
                    <a:lstStyle/>
                    <a:p>
                      <a:r>
                        <a:rPr lang="en-US">
                          <a:effectLst/>
                        </a:rPr>
                        <a:t>The t-statistic value. This is a measure of how statistically significant the coefficient is.</a:t>
                      </a:r>
                    </a:p>
                  </a:txBody>
                  <a:tcPr anchor="ctr">
                    <a:lnL>
                      <a:noFill/>
                    </a:lnL>
                    <a:lnR>
                      <a:noFill/>
                    </a:lnR>
                    <a:lnT>
                      <a:noFill/>
                    </a:lnT>
                    <a:lnB>
                      <a:noFill/>
                    </a:lnB>
                  </a:tcPr>
                </a:tc>
                <a:extLst>
                  <a:ext uri="{0D108BD9-81ED-4DB2-BD59-A6C34878D82A}">
                    <a16:rowId xmlns:a16="http://schemas.microsoft.com/office/drawing/2014/main" val="2573829235"/>
                  </a:ext>
                </a:extLst>
              </a:tr>
              <a:tr h="872150">
                <a:tc>
                  <a:txBody>
                    <a:bodyPr/>
                    <a:lstStyle/>
                    <a:p>
                      <a:r>
                        <a:rPr lang="en-US" b="1">
                          <a:effectLst/>
                        </a:rPr>
                        <a:t>P &gt; |t|</a:t>
                      </a:r>
                    </a:p>
                  </a:txBody>
                  <a:tcPr anchor="ctr">
                    <a:lnL>
                      <a:noFill/>
                    </a:lnL>
                    <a:lnR>
                      <a:noFill/>
                    </a:lnR>
                    <a:lnT>
                      <a:noFill/>
                    </a:lnT>
                    <a:lnB>
                      <a:noFill/>
                    </a:lnB>
                  </a:tcPr>
                </a:tc>
                <a:tc>
                  <a:txBody>
                    <a:bodyPr/>
                    <a:lstStyle/>
                    <a:p>
                      <a:r>
                        <a:rPr lang="en-US" dirty="0">
                          <a:effectLst/>
                        </a:rPr>
                        <a:t>P-value that the null-hypothesis that the coefficient = 0 is true. If it is less than the confidence level, often 0.05, it indicates that there is a statistically significant relationship between the term and the response.</a:t>
                      </a:r>
                    </a:p>
                  </a:txBody>
                  <a:tcPr anchor="ctr">
                    <a:lnL>
                      <a:noFill/>
                    </a:lnL>
                    <a:lnR>
                      <a:noFill/>
                    </a:lnR>
                    <a:lnT>
                      <a:noFill/>
                    </a:lnT>
                    <a:lnB>
                      <a:noFill/>
                    </a:lnB>
                  </a:tcPr>
                </a:tc>
                <a:extLst>
                  <a:ext uri="{0D108BD9-81ED-4DB2-BD59-A6C34878D82A}">
                    <a16:rowId xmlns:a16="http://schemas.microsoft.com/office/drawing/2014/main" val="3500324728"/>
                  </a:ext>
                </a:extLst>
              </a:tr>
              <a:tr h="872150">
                <a:tc>
                  <a:txBody>
                    <a:bodyPr/>
                    <a:lstStyle/>
                    <a:p>
                      <a:r>
                        <a:rPr lang="en-US" b="1">
                          <a:effectLst/>
                        </a:rPr>
                        <a:t>[95.0% Conf. Interval]</a:t>
                      </a:r>
                    </a:p>
                  </a:txBody>
                  <a:tcPr anchor="ctr">
                    <a:lnL>
                      <a:noFill/>
                    </a:lnL>
                    <a:lnR>
                      <a:noFill/>
                    </a:lnR>
                    <a:lnT>
                      <a:noFill/>
                    </a:lnT>
                    <a:lnB>
                      <a:noFill/>
                    </a:lnB>
                  </a:tcPr>
                </a:tc>
                <a:tc>
                  <a:txBody>
                    <a:bodyPr/>
                    <a:lstStyle/>
                    <a:p>
                      <a:r>
                        <a:rPr lang="en-US" dirty="0">
                          <a:effectLst/>
                        </a:rPr>
                        <a:t>The lower and upper values of the 95% confidence interval</a:t>
                      </a:r>
                    </a:p>
                    <a:p>
                      <a:r>
                        <a:rPr lang="en-US" dirty="0">
                          <a:effectLst/>
                        </a:rPr>
                        <a:t> </a:t>
                      </a:r>
                    </a:p>
                  </a:txBody>
                  <a:tcPr anchor="ctr">
                    <a:lnL>
                      <a:noFill/>
                    </a:lnL>
                    <a:lnR>
                      <a:noFill/>
                    </a:lnR>
                    <a:lnT>
                      <a:noFill/>
                    </a:lnT>
                    <a:lnB>
                      <a:noFill/>
                    </a:lnB>
                  </a:tcPr>
                </a:tc>
                <a:extLst>
                  <a:ext uri="{0D108BD9-81ED-4DB2-BD59-A6C34878D82A}">
                    <a16:rowId xmlns:a16="http://schemas.microsoft.com/office/drawing/2014/main" val="3681713069"/>
                  </a:ext>
                </a:extLst>
              </a:tr>
            </a:tbl>
          </a:graphicData>
        </a:graphic>
      </p:graphicFrame>
      <p:pic>
        <p:nvPicPr>
          <p:cNvPr id="7" name="Picture 6">
            <a:extLst>
              <a:ext uri="{FF2B5EF4-FFF2-40B4-BE49-F238E27FC236}">
                <a16:creationId xmlns:a16="http://schemas.microsoft.com/office/drawing/2014/main" id="{0D06C360-4613-C54E-96BE-8E4737BE3000}"/>
              </a:ext>
            </a:extLst>
          </p:cNvPr>
          <p:cNvPicPr>
            <a:picLocks noChangeAspect="1"/>
          </p:cNvPicPr>
          <p:nvPr/>
        </p:nvPicPr>
        <p:blipFill>
          <a:blip r:embed="rId2"/>
          <a:stretch>
            <a:fillRect/>
          </a:stretch>
        </p:blipFill>
        <p:spPr>
          <a:xfrm>
            <a:off x="351790" y="365125"/>
            <a:ext cx="5118100" cy="6057900"/>
          </a:xfrm>
          <a:prstGeom prst="rect">
            <a:avLst/>
          </a:prstGeom>
        </p:spPr>
      </p:pic>
    </p:spTree>
    <p:extLst>
      <p:ext uri="{BB962C8B-B14F-4D97-AF65-F5344CB8AC3E}">
        <p14:creationId xmlns:p14="http://schemas.microsoft.com/office/powerpoint/2010/main" val="590980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C8496F6-15C9-0442-9B4A-3FF9F0E52F08}"/>
              </a:ext>
            </a:extLst>
          </p:cNvPr>
          <p:cNvGraphicFramePr>
            <a:graphicFrameLocks noGrp="1"/>
          </p:cNvGraphicFramePr>
          <p:nvPr>
            <p:ph idx="1"/>
            <p:extLst>
              <p:ext uri="{D42A27DB-BD31-4B8C-83A1-F6EECF244321}">
                <p14:modId xmlns:p14="http://schemas.microsoft.com/office/powerpoint/2010/main" val="2062041860"/>
              </p:ext>
            </p:extLst>
          </p:nvPr>
        </p:nvGraphicFramePr>
        <p:xfrm>
          <a:off x="5469890" y="1034290"/>
          <a:ext cx="6569710" cy="4761820"/>
        </p:xfrm>
        <a:graphic>
          <a:graphicData uri="http://schemas.openxmlformats.org/drawingml/2006/table">
            <a:tbl>
              <a:tblPr/>
              <a:tblGrid>
                <a:gridCol w="1647190">
                  <a:extLst>
                    <a:ext uri="{9D8B030D-6E8A-4147-A177-3AD203B41FA5}">
                      <a16:colId xmlns:a16="http://schemas.microsoft.com/office/drawing/2014/main" val="2399750655"/>
                    </a:ext>
                  </a:extLst>
                </a:gridCol>
                <a:gridCol w="4922520">
                  <a:extLst>
                    <a:ext uri="{9D8B030D-6E8A-4147-A177-3AD203B41FA5}">
                      <a16:colId xmlns:a16="http://schemas.microsoft.com/office/drawing/2014/main" val="588511549"/>
                    </a:ext>
                  </a:extLst>
                </a:gridCol>
              </a:tblGrid>
              <a:tr h="872150">
                <a:tc>
                  <a:txBody>
                    <a:bodyPr/>
                    <a:lstStyle/>
                    <a:p>
                      <a:r>
                        <a:rPr lang="en-US" b="1">
                          <a:effectLst/>
                        </a:rPr>
                        <a:t>Skewness</a:t>
                      </a:r>
                    </a:p>
                  </a:txBody>
                  <a:tcPr anchor="ctr">
                    <a:lnL>
                      <a:noFill/>
                    </a:lnL>
                    <a:lnR>
                      <a:noFill/>
                    </a:lnR>
                    <a:lnT>
                      <a:noFill/>
                    </a:lnT>
                    <a:lnB>
                      <a:noFill/>
                    </a:lnB>
                  </a:tcPr>
                </a:tc>
                <a:tc>
                  <a:txBody>
                    <a:bodyPr/>
                    <a:lstStyle/>
                    <a:p>
                      <a:r>
                        <a:rPr lang="en-US">
                          <a:effectLst/>
                        </a:rPr>
                        <a:t>A measure of the symmetry of the data about the mean. Normally-distributed errors should be symmetrically distributed about the mean (equal amounts above and below the line).</a:t>
                      </a:r>
                    </a:p>
                  </a:txBody>
                  <a:tcPr anchor="ctr">
                    <a:lnL>
                      <a:noFill/>
                    </a:lnL>
                    <a:lnR>
                      <a:noFill/>
                    </a:lnR>
                    <a:lnT>
                      <a:noFill/>
                    </a:lnT>
                    <a:lnB>
                      <a:noFill/>
                    </a:lnB>
                  </a:tcPr>
                </a:tc>
                <a:extLst>
                  <a:ext uri="{0D108BD9-81ED-4DB2-BD59-A6C34878D82A}">
                    <a16:rowId xmlns:a16="http://schemas.microsoft.com/office/drawing/2014/main" val="1220079192"/>
                  </a:ext>
                </a:extLst>
              </a:tr>
              <a:tr h="872150">
                <a:tc>
                  <a:txBody>
                    <a:bodyPr/>
                    <a:lstStyle/>
                    <a:p>
                      <a:r>
                        <a:rPr lang="en-US" b="1">
                          <a:effectLst/>
                        </a:rPr>
                        <a:t>Kurtosis</a:t>
                      </a:r>
                    </a:p>
                  </a:txBody>
                  <a:tcPr anchor="ctr">
                    <a:lnL>
                      <a:noFill/>
                    </a:lnL>
                    <a:lnR>
                      <a:noFill/>
                    </a:lnR>
                    <a:lnT>
                      <a:noFill/>
                    </a:lnT>
                    <a:lnB>
                      <a:noFill/>
                    </a:lnB>
                  </a:tcPr>
                </a:tc>
                <a:tc>
                  <a:txBody>
                    <a:bodyPr/>
                    <a:lstStyle/>
                    <a:p>
                      <a:r>
                        <a:rPr lang="en-US" dirty="0">
                          <a:effectLst/>
                        </a:rPr>
                        <a:t>A measure of the shape of the distribution. Compares the amount of data close to the mean with those far away from the mean (in the tails).</a:t>
                      </a:r>
                    </a:p>
                  </a:txBody>
                  <a:tcPr anchor="ctr">
                    <a:lnL>
                      <a:noFill/>
                    </a:lnL>
                    <a:lnR>
                      <a:noFill/>
                    </a:lnR>
                    <a:lnT>
                      <a:noFill/>
                    </a:lnT>
                    <a:lnB>
                      <a:noFill/>
                    </a:lnB>
                  </a:tcPr>
                </a:tc>
                <a:extLst>
                  <a:ext uri="{0D108BD9-81ED-4DB2-BD59-A6C34878D82A}">
                    <a16:rowId xmlns:a16="http://schemas.microsoft.com/office/drawing/2014/main" val="604671865"/>
                  </a:ext>
                </a:extLst>
              </a:tr>
              <a:tr h="872150">
                <a:tc>
                  <a:txBody>
                    <a:bodyPr/>
                    <a:lstStyle/>
                    <a:p>
                      <a:r>
                        <a:rPr lang="en-US" b="1">
                          <a:effectLst/>
                        </a:rPr>
                        <a:t>Omnibus</a:t>
                      </a:r>
                    </a:p>
                  </a:txBody>
                  <a:tcPr anchor="ctr">
                    <a:lnL>
                      <a:noFill/>
                    </a:lnL>
                    <a:lnR>
                      <a:noFill/>
                    </a:lnR>
                    <a:lnT>
                      <a:noFill/>
                    </a:lnT>
                    <a:lnB>
                      <a:noFill/>
                    </a:lnB>
                  </a:tcPr>
                </a:tc>
                <a:tc>
                  <a:txBody>
                    <a:bodyPr/>
                    <a:lstStyle/>
                    <a:p>
                      <a:r>
                        <a:rPr lang="en-US">
                          <a:effectLst/>
                        </a:rPr>
                        <a:t>D'Angostino's test. It provides a combined statistical test for the presence of skewness and kurtosis.</a:t>
                      </a:r>
                    </a:p>
                  </a:txBody>
                  <a:tcPr anchor="ctr">
                    <a:lnL>
                      <a:noFill/>
                    </a:lnL>
                    <a:lnR>
                      <a:noFill/>
                    </a:lnR>
                    <a:lnT>
                      <a:noFill/>
                    </a:lnT>
                    <a:lnB>
                      <a:noFill/>
                    </a:lnB>
                  </a:tcPr>
                </a:tc>
                <a:extLst>
                  <a:ext uri="{0D108BD9-81ED-4DB2-BD59-A6C34878D82A}">
                    <a16:rowId xmlns:a16="http://schemas.microsoft.com/office/drawing/2014/main" val="2573829235"/>
                  </a:ext>
                </a:extLst>
              </a:tr>
              <a:tr h="872150">
                <a:tc>
                  <a:txBody>
                    <a:bodyPr/>
                    <a:lstStyle/>
                    <a:p>
                      <a:r>
                        <a:rPr lang="en-US" b="1">
                          <a:effectLst/>
                        </a:rPr>
                        <a:t>Prob(Omnibus)</a:t>
                      </a:r>
                    </a:p>
                  </a:txBody>
                  <a:tcPr anchor="ctr">
                    <a:lnL>
                      <a:noFill/>
                    </a:lnL>
                    <a:lnR>
                      <a:noFill/>
                    </a:lnR>
                    <a:lnT>
                      <a:noFill/>
                    </a:lnT>
                    <a:lnB>
                      <a:noFill/>
                    </a:lnB>
                  </a:tcPr>
                </a:tc>
                <a:tc>
                  <a:txBody>
                    <a:bodyPr/>
                    <a:lstStyle/>
                    <a:p>
                      <a:r>
                        <a:rPr lang="en-US" dirty="0">
                          <a:effectLst/>
                        </a:rPr>
                        <a:t>The above statistic turned into a probability</a:t>
                      </a:r>
                    </a:p>
                  </a:txBody>
                  <a:tcPr anchor="ctr">
                    <a:lnL>
                      <a:noFill/>
                    </a:lnL>
                    <a:lnR>
                      <a:noFill/>
                    </a:lnR>
                    <a:lnT>
                      <a:noFill/>
                    </a:lnT>
                    <a:lnB>
                      <a:noFill/>
                    </a:lnB>
                  </a:tcPr>
                </a:tc>
                <a:extLst>
                  <a:ext uri="{0D108BD9-81ED-4DB2-BD59-A6C34878D82A}">
                    <a16:rowId xmlns:a16="http://schemas.microsoft.com/office/drawing/2014/main" val="3500324728"/>
                  </a:ext>
                </a:extLst>
              </a:tr>
              <a:tr h="872150">
                <a:tc>
                  <a:txBody>
                    <a:bodyPr/>
                    <a:lstStyle/>
                    <a:p>
                      <a:r>
                        <a:rPr lang="en-US" b="1" dirty="0" err="1">
                          <a:effectLst/>
                        </a:rPr>
                        <a:t>Jarque-Bera</a:t>
                      </a:r>
                      <a:endParaRPr lang="en-US" b="1" dirty="0">
                        <a:effectLst/>
                      </a:endParaRPr>
                    </a:p>
                  </a:txBody>
                  <a:tcPr anchor="ctr">
                    <a:lnL>
                      <a:noFill/>
                    </a:lnL>
                    <a:lnR>
                      <a:noFill/>
                    </a:lnR>
                    <a:lnT>
                      <a:noFill/>
                    </a:lnT>
                    <a:lnB>
                      <a:noFill/>
                    </a:lnB>
                  </a:tcPr>
                </a:tc>
                <a:tc>
                  <a:txBody>
                    <a:bodyPr/>
                    <a:lstStyle/>
                    <a:p>
                      <a:r>
                        <a:rPr lang="en-US" dirty="0">
                          <a:effectLst/>
                        </a:rPr>
                        <a:t>A different test of the skewness and kurtosis</a:t>
                      </a:r>
                    </a:p>
                  </a:txBody>
                  <a:tcPr anchor="ctr">
                    <a:lnL>
                      <a:noFill/>
                    </a:lnL>
                    <a:lnR>
                      <a:noFill/>
                    </a:lnR>
                    <a:lnT>
                      <a:noFill/>
                    </a:lnT>
                    <a:lnB>
                      <a:noFill/>
                    </a:lnB>
                  </a:tcPr>
                </a:tc>
                <a:extLst>
                  <a:ext uri="{0D108BD9-81ED-4DB2-BD59-A6C34878D82A}">
                    <a16:rowId xmlns:a16="http://schemas.microsoft.com/office/drawing/2014/main" val="3681713069"/>
                  </a:ext>
                </a:extLst>
              </a:tr>
            </a:tbl>
          </a:graphicData>
        </a:graphic>
      </p:graphicFrame>
      <p:pic>
        <p:nvPicPr>
          <p:cNvPr id="7" name="Picture 6">
            <a:extLst>
              <a:ext uri="{FF2B5EF4-FFF2-40B4-BE49-F238E27FC236}">
                <a16:creationId xmlns:a16="http://schemas.microsoft.com/office/drawing/2014/main" id="{0D06C360-4613-C54E-96BE-8E4737BE3000}"/>
              </a:ext>
            </a:extLst>
          </p:cNvPr>
          <p:cNvPicPr>
            <a:picLocks noChangeAspect="1"/>
          </p:cNvPicPr>
          <p:nvPr/>
        </p:nvPicPr>
        <p:blipFill>
          <a:blip r:embed="rId2"/>
          <a:stretch>
            <a:fillRect/>
          </a:stretch>
        </p:blipFill>
        <p:spPr>
          <a:xfrm>
            <a:off x="351790" y="365125"/>
            <a:ext cx="5118100" cy="6057900"/>
          </a:xfrm>
          <a:prstGeom prst="rect">
            <a:avLst/>
          </a:prstGeom>
        </p:spPr>
      </p:pic>
    </p:spTree>
    <p:extLst>
      <p:ext uri="{BB962C8B-B14F-4D97-AF65-F5344CB8AC3E}">
        <p14:creationId xmlns:p14="http://schemas.microsoft.com/office/powerpoint/2010/main" val="3982680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u="sng" dirty="0"/>
              <a:t>Multivariate</a:t>
            </a:r>
            <a:r>
              <a:rPr lang="en-US" dirty="0"/>
              <a:t> Regression</a:t>
            </a:r>
          </a:p>
        </p:txBody>
      </p:sp>
      <p:sp>
        <p:nvSpPr>
          <p:cNvPr id="3" name="Content Placeholder 2"/>
          <p:cNvSpPr>
            <a:spLocks noGrp="1"/>
          </p:cNvSpPr>
          <p:nvPr>
            <p:ph idx="1"/>
          </p:nvPr>
        </p:nvSpPr>
        <p:spPr/>
        <p:txBody>
          <a:bodyPr>
            <a:normAutofit fontScale="92500" lnSpcReduction="10000"/>
          </a:bodyPr>
          <a:lstStyle/>
          <a:p>
            <a:r>
              <a:rPr lang="en-US" dirty="0"/>
              <a:t>A linear regression expresses the relationship between a dependent variables and multiple independent variables in the following manner:</a:t>
            </a:r>
          </a:p>
          <a:p>
            <a:pPr>
              <a:buNone/>
            </a:pPr>
            <a:r>
              <a:rPr lang="en-US" b="1" i="1" dirty="0"/>
              <a:t>	 y = β</a:t>
            </a:r>
            <a:r>
              <a:rPr lang="en-US" b="1" i="1" baseline="-25000" dirty="0"/>
              <a:t>0</a:t>
            </a:r>
            <a:r>
              <a:rPr lang="en-US" b="1" i="1" dirty="0"/>
              <a:t> + β</a:t>
            </a:r>
            <a:r>
              <a:rPr lang="en-US" b="1" i="1" baseline="-25000" dirty="0"/>
              <a:t>1</a:t>
            </a:r>
            <a:r>
              <a:rPr lang="en-US" b="1" i="1" dirty="0"/>
              <a:t>x</a:t>
            </a:r>
            <a:r>
              <a:rPr lang="en-US" b="1" i="1" baseline="-25000" dirty="0"/>
              <a:t>1</a:t>
            </a:r>
            <a:r>
              <a:rPr lang="en-US" b="1" i="1" dirty="0"/>
              <a:t> + β</a:t>
            </a:r>
            <a:r>
              <a:rPr lang="en-US" b="1" i="1" baseline="-25000" dirty="0"/>
              <a:t>2</a:t>
            </a:r>
            <a:r>
              <a:rPr lang="en-US" b="1" i="1" dirty="0"/>
              <a:t>x</a:t>
            </a:r>
            <a:r>
              <a:rPr lang="en-US" b="1" i="1" baseline="-25000" dirty="0"/>
              <a:t>2</a:t>
            </a:r>
            <a:r>
              <a:rPr lang="en-US" b="1" i="1" dirty="0"/>
              <a:t> + β</a:t>
            </a:r>
            <a:r>
              <a:rPr lang="en-US" b="1" i="1" baseline="-25000" dirty="0"/>
              <a:t>3</a:t>
            </a:r>
            <a:r>
              <a:rPr lang="en-US" b="1" i="1" dirty="0"/>
              <a:t>x</a:t>
            </a:r>
            <a:r>
              <a:rPr lang="en-US" b="1" i="1" baseline="-25000" dirty="0"/>
              <a:t>3</a:t>
            </a:r>
            <a:r>
              <a:rPr lang="en-US" b="1" i="1" dirty="0"/>
              <a:t> + … + β</a:t>
            </a:r>
            <a:r>
              <a:rPr lang="en-US" b="1" i="1" baseline="-25000" dirty="0" err="1"/>
              <a:t>k</a:t>
            </a:r>
            <a:r>
              <a:rPr lang="en-US" b="1" i="1" dirty="0" err="1"/>
              <a:t>x</a:t>
            </a:r>
            <a:r>
              <a:rPr lang="en-US" b="1" i="1" baseline="-25000" dirty="0" err="1"/>
              <a:t>k</a:t>
            </a:r>
            <a:r>
              <a:rPr lang="en-US" b="1" i="1" dirty="0"/>
              <a:t> + </a:t>
            </a:r>
            <a:r>
              <a:rPr lang="en-US" b="1" i="1" dirty="0" err="1"/>
              <a:t>ε</a:t>
            </a:r>
            <a:endParaRPr lang="en-US" b="1" i="1" dirty="0"/>
          </a:p>
          <a:p>
            <a:r>
              <a:rPr lang="en-US" dirty="0"/>
              <a:t>So this is where </a:t>
            </a:r>
            <a:r>
              <a:rPr lang="en-US" b="1" i="1" dirty="0"/>
              <a:t>k = m &gt; 1</a:t>
            </a:r>
            <a:r>
              <a:rPr lang="en-US" dirty="0"/>
              <a:t>.</a:t>
            </a:r>
            <a:endParaRPr lang="en-US" b="1" i="1" dirty="0"/>
          </a:p>
          <a:p>
            <a:r>
              <a:rPr lang="en-US" dirty="0"/>
              <a:t>And </a:t>
            </a:r>
            <a:r>
              <a:rPr lang="en-US" b="1" i="1" dirty="0"/>
              <a:t>β</a:t>
            </a:r>
            <a:r>
              <a:rPr lang="en-US" b="1" i="1" baseline="-25000" dirty="0"/>
              <a:t>0</a:t>
            </a:r>
            <a:r>
              <a:rPr lang="en-US" dirty="0"/>
              <a:t> remains the intercept, while the </a:t>
            </a:r>
            <a:r>
              <a:rPr lang="en-US" b="1" i="1" dirty="0" err="1"/>
              <a:t>β</a:t>
            </a:r>
            <a:r>
              <a:rPr lang="en-US" b="1" i="1" baseline="-25000" dirty="0" err="1"/>
              <a:t>m</a:t>
            </a:r>
            <a:r>
              <a:rPr lang="en-US" dirty="0" err="1"/>
              <a:t>’s</a:t>
            </a:r>
            <a:r>
              <a:rPr lang="en-US" dirty="0"/>
              <a:t> are the slope parameters.</a:t>
            </a:r>
          </a:p>
          <a:p>
            <a:r>
              <a:rPr lang="en-US" dirty="0"/>
              <a:t>The independent variables must not only not be purely dependent of the dependent variables, but none of the dependent variables can not purely depend on one another.  Otherwise doing so will lead to multi-</a:t>
            </a:r>
            <a:r>
              <a:rPr lang="en-US" dirty="0" err="1"/>
              <a:t>colinearity</a:t>
            </a:r>
            <a:r>
              <a:rPr lang="en-US" dirty="0"/>
              <a:t>.</a:t>
            </a:r>
          </a:p>
          <a:p>
            <a:r>
              <a:rPr lang="en-US" dirty="0"/>
              <a:t>If there is independence of the dependent variable, after accounting for the modeling from the independent variables, then the error term should again be an identical random normal variable.</a:t>
            </a:r>
          </a:p>
          <a:p>
            <a:endParaRPr lang="en-US" dirty="0"/>
          </a:p>
        </p:txBody>
      </p:sp>
    </p:spTree>
    <p:extLst>
      <p:ext uri="{BB962C8B-B14F-4D97-AF65-F5344CB8AC3E}">
        <p14:creationId xmlns:p14="http://schemas.microsoft.com/office/powerpoint/2010/main" val="966417858"/>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B9ACBF3-525F-7F43-B2BC-941E7FA8F811}"/>
              </a:ext>
            </a:extLst>
          </p:cNvPr>
          <p:cNvPicPr>
            <a:picLocks noGrp="1" noChangeAspect="1"/>
          </p:cNvPicPr>
          <p:nvPr>
            <p:ph idx="1"/>
          </p:nvPr>
        </p:nvPicPr>
        <p:blipFill>
          <a:blip r:embed="rId2"/>
          <a:stretch>
            <a:fillRect/>
          </a:stretch>
        </p:blipFill>
        <p:spPr>
          <a:xfrm>
            <a:off x="620837" y="1027906"/>
            <a:ext cx="10950325" cy="5552123"/>
          </a:xfrm>
        </p:spPr>
      </p:pic>
      <p:sp>
        <p:nvSpPr>
          <p:cNvPr id="2" name="Title 1">
            <a:extLst>
              <a:ext uri="{FF2B5EF4-FFF2-40B4-BE49-F238E27FC236}">
                <a16:creationId xmlns:a16="http://schemas.microsoft.com/office/drawing/2014/main" id="{51368E7C-7676-6E4E-855A-C07AA880FA79}"/>
              </a:ext>
            </a:extLst>
          </p:cNvPr>
          <p:cNvSpPr>
            <a:spLocks noGrp="1"/>
          </p:cNvSpPr>
          <p:nvPr>
            <p:ph type="title"/>
          </p:nvPr>
        </p:nvSpPr>
        <p:spPr>
          <a:xfrm>
            <a:off x="838200" y="365125"/>
            <a:ext cx="10515600" cy="1325563"/>
          </a:xfrm>
        </p:spPr>
        <p:txBody>
          <a:bodyPr/>
          <a:lstStyle/>
          <a:p>
            <a:r>
              <a:rPr lang="en-US" dirty="0"/>
              <a:t>Multicollinearity</a:t>
            </a:r>
          </a:p>
        </p:txBody>
      </p:sp>
    </p:spTree>
    <p:extLst>
      <p:ext uri="{BB962C8B-B14F-4D97-AF65-F5344CB8AC3E}">
        <p14:creationId xmlns:p14="http://schemas.microsoft.com/office/powerpoint/2010/main" val="11277505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327</TotalTime>
  <Words>639</Words>
  <Application>Microsoft Macintosh PowerPoint</Application>
  <PresentationFormat>Widescreen</PresentationFormat>
  <Paragraphs>81</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Courier</vt:lpstr>
      <vt:lpstr>Office Theme</vt:lpstr>
      <vt:lpstr>Linear Regression</vt:lpstr>
      <vt:lpstr>Simple Linear Regression</vt:lpstr>
      <vt:lpstr>PowerPoint Presentation</vt:lpstr>
      <vt:lpstr>PowerPoint Presentation</vt:lpstr>
      <vt:lpstr>PowerPoint Presentation</vt:lpstr>
      <vt:lpstr>PowerPoint Presentation</vt:lpstr>
      <vt:lpstr>PowerPoint Presentation</vt:lpstr>
      <vt:lpstr>Multivariate Regression</vt:lpstr>
      <vt:lpstr>Multicollinearity</vt:lpstr>
      <vt:lpstr>Linear Regression Pitfalls</vt:lpstr>
      <vt:lpstr>Linear Regression Pitfalls</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11</cp:revision>
  <dcterms:created xsi:type="dcterms:W3CDTF">2018-04-28T00:59:25Z</dcterms:created>
  <dcterms:modified xsi:type="dcterms:W3CDTF">2018-04-28T07:50:28Z</dcterms:modified>
</cp:coreProperties>
</file>

<file path=docProps/thumbnail.jpeg>
</file>